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notesMasterIdLst>
    <p:notesMasterId r:id="rId26"/>
  </p:notesMasterIdLst>
  <p:sldIdLst>
    <p:sldId id="256" r:id="rId4"/>
    <p:sldId id="295" r:id="rId5"/>
    <p:sldId id="296" r:id="rId6"/>
    <p:sldId id="297" r:id="rId7"/>
    <p:sldId id="298" r:id="rId8"/>
    <p:sldId id="257" r:id="rId9"/>
    <p:sldId id="258" r:id="rId10"/>
    <p:sldId id="260" r:id="rId11"/>
    <p:sldId id="262" r:id="rId12"/>
    <p:sldId id="299" r:id="rId13"/>
    <p:sldId id="263" r:id="rId14"/>
    <p:sldId id="276" r:id="rId15"/>
    <p:sldId id="264" r:id="rId16"/>
    <p:sldId id="277" r:id="rId17"/>
    <p:sldId id="266" r:id="rId18"/>
    <p:sldId id="265" r:id="rId19"/>
    <p:sldId id="261" r:id="rId20"/>
    <p:sldId id="267" r:id="rId21"/>
    <p:sldId id="269" r:id="rId22"/>
    <p:sldId id="270" r:id="rId23"/>
    <p:sldId id="272" r:id="rId24"/>
    <p:sldId id="300"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87" d="100"/>
          <a:sy n="87" d="100"/>
        </p:scale>
        <p:origin x="408"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D313AC4-012B-4135-91F6-02E5CA9D1F41}" type="datetimeFigureOut">
              <a:rPr lang="en-US" smtClean="0"/>
              <a:t>11/23/2023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E614D7A-9BA1-447D-AA84-7FDC7106964F}" type="slidenum">
              <a:rPr lang="en-US" smtClean="0"/>
              <a:t>‹#›</a:t>
            </a:fld>
            <a:endParaRPr lang="en-US"/>
          </a:p>
        </p:txBody>
      </p:sp>
    </p:spTree>
    <p:extLst>
      <p:ext uri="{BB962C8B-B14F-4D97-AF65-F5344CB8AC3E}">
        <p14:creationId xmlns:p14="http://schemas.microsoft.com/office/powerpoint/2010/main" val="18163048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9F89DCE-8B70-4A8E-AE1A-C0750B233F38}" type="datetimeFigureOut">
              <a:rPr lang="en-US" smtClean="0"/>
              <a:t>11/23/2023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11EE9D-0EE9-4652-B0BC-CDEEA6BC58D5}" type="slidenum">
              <a:rPr lang="en-US" smtClean="0"/>
              <a:t>‹#›</a:t>
            </a:fld>
            <a:endParaRPr lang="en-US"/>
          </a:p>
        </p:txBody>
      </p:sp>
    </p:spTree>
    <p:extLst>
      <p:ext uri="{BB962C8B-B14F-4D97-AF65-F5344CB8AC3E}">
        <p14:creationId xmlns:p14="http://schemas.microsoft.com/office/powerpoint/2010/main" val="1572271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F89DCE-8B70-4A8E-AE1A-C0750B233F38}" type="datetimeFigureOut">
              <a:rPr lang="en-US" smtClean="0"/>
              <a:t>11/23/2023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11EE9D-0EE9-4652-B0BC-CDEEA6BC58D5}" type="slidenum">
              <a:rPr lang="en-US" smtClean="0"/>
              <a:t>‹#›</a:t>
            </a:fld>
            <a:endParaRPr lang="en-US"/>
          </a:p>
        </p:txBody>
      </p:sp>
    </p:spTree>
    <p:extLst>
      <p:ext uri="{BB962C8B-B14F-4D97-AF65-F5344CB8AC3E}">
        <p14:creationId xmlns:p14="http://schemas.microsoft.com/office/powerpoint/2010/main" val="15344927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F89DCE-8B70-4A8E-AE1A-C0750B233F38}" type="datetimeFigureOut">
              <a:rPr lang="en-US" smtClean="0"/>
              <a:t>11/23/2023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11EE9D-0EE9-4652-B0BC-CDEEA6BC58D5}" type="slidenum">
              <a:rPr lang="en-US" smtClean="0"/>
              <a:t>‹#›</a:t>
            </a:fld>
            <a:endParaRPr lang="en-US"/>
          </a:p>
        </p:txBody>
      </p:sp>
    </p:spTree>
    <p:extLst>
      <p:ext uri="{BB962C8B-B14F-4D97-AF65-F5344CB8AC3E}">
        <p14:creationId xmlns:p14="http://schemas.microsoft.com/office/powerpoint/2010/main" val="38745088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CE07CB8-5FBA-47E2-85EE-5D9525E1AE7C}" type="datetimeFigureOut">
              <a:rPr lang="en-US" smtClean="0">
                <a:solidFill>
                  <a:prstClr val="black">
                    <a:tint val="75000"/>
                  </a:prstClr>
                </a:solidFill>
              </a:rPr>
              <a:pPr/>
              <a:t>11/23/2023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B2FFB53-6FA1-4301-AF55-4A03393CE63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609185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E07CB8-5FBA-47E2-85EE-5D9525E1AE7C}" type="datetimeFigureOut">
              <a:rPr lang="en-US" smtClean="0">
                <a:solidFill>
                  <a:prstClr val="black">
                    <a:tint val="75000"/>
                  </a:prstClr>
                </a:solidFill>
              </a:rPr>
              <a:pPr/>
              <a:t>11/23/2023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B2FFB53-6FA1-4301-AF55-4A03393CE63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653846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CE07CB8-5FBA-47E2-85EE-5D9525E1AE7C}" type="datetimeFigureOut">
              <a:rPr lang="en-US" smtClean="0">
                <a:solidFill>
                  <a:prstClr val="black">
                    <a:tint val="75000"/>
                  </a:prstClr>
                </a:solidFill>
              </a:rPr>
              <a:pPr/>
              <a:t>11/23/2023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B2FFB53-6FA1-4301-AF55-4A03393CE63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20594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CE07CB8-5FBA-47E2-85EE-5D9525E1AE7C}" type="datetimeFigureOut">
              <a:rPr lang="en-US" smtClean="0">
                <a:solidFill>
                  <a:prstClr val="black">
                    <a:tint val="75000"/>
                  </a:prstClr>
                </a:solidFill>
              </a:rPr>
              <a:pPr/>
              <a:t>11/23/2023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B2FFB53-6FA1-4301-AF55-4A03393CE63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286550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CE07CB8-5FBA-47E2-85EE-5D9525E1AE7C}" type="datetimeFigureOut">
              <a:rPr lang="en-US" smtClean="0">
                <a:solidFill>
                  <a:prstClr val="black">
                    <a:tint val="75000"/>
                  </a:prstClr>
                </a:solidFill>
              </a:rPr>
              <a:pPr/>
              <a:t>11/23/2023</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B2FFB53-6FA1-4301-AF55-4A03393CE63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291262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CE07CB8-5FBA-47E2-85EE-5D9525E1AE7C}" type="datetimeFigureOut">
              <a:rPr lang="en-US" smtClean="0">
                <a:solidFill>
                  <a:prstClr val="black">
                    <a:tint val="75000"/>
                  </a:prstClr>
                </a:solidFill>
              </a:rPr>
              <a:pPr/>
              <a:t>11/23/2023</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B2FFB53-6FA1-4301-AF55-4A03393CE63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810021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CE07CB8-5FBA-47E2-85EE-5D9525E1AE7C}" type="datetimeFigureOut">
              <a:rPr lang="en-US" smtClean="0">
                <a:solidFill>
                  <a:prstClr val="black">
                    <a:tint val="75000"/>
                  </a:prstClr>
                </a:solidFill>
              </a:rPr>
              <a:pPr/>
              <a:t>11/23/2023</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B2FFB53-6FA1-4301-AF55-4A03393CE63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6597018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CE07CB8-5FBA-47E2-85EE-5D9525E1AE7C}" type="datetimeFigureOut">
              <a:rPr lang="en-US" smtClean="0">
                <a:solidFill>
                  <a:prstClr val="black">
                    <a:tint val="75000"/>
                  </a:prstClr>
                </a:solidFill>
              </a:rPr>
              <a:pPr/>
              <a:t>11/23/2023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B2FFB53-6FA1-4301-AF55-4A03393CE63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525126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F89DCE-8B70-4A8E-AE1A-C0750B233F38}" type="datetimeFigureOut">
              <a:rPr lang="en-US" smtClean="0"/>
              <a:t>11/23/2023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11EE9D-0EE9-4652-B0BC-CDEEA6BC58D5}" type="slidenum">
              <a:rPr lang="en-US" smtClean="0"/>
              <a:t>‹#›</a:t>
            </a:fld>
            <a:endParaRPr lang="en-US"/>
          </a:p>
        </p:txBody>
      </p:sp>
    </p:spTree>
    <p:extLst>
      <p:ext uri="{BB962C8B-B14F-4D97-AF65-F5344CB8AC3E}">
        <p14:creationId xmlns:p14="http://schemas.microsoft.com/office/powerpoint/2010/main" val="355267074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CE07CB8-5FBA-47E2-85EE-5D9525E1AE7C}" type="datetimeFigureOut">
              <a:rPr lang="en-US" smtClean="0">
                <a:solidFill>
                  <a:prstClr val="black">
                    <a:tint val="75000"/>
                  </a:prstClr>
                </a:solidFill>
              </a:rPr>
              <a:pPr/>
              <a:t>11/23/2023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B2FFB53-6FA1-4301-AF55-4A03393CE63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1468937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E07CB8-5FBA-47E2-85EE-5D9525E1AE7C}" type="datetimeFigureOut">
              <a:rPr lang="en-US" smtClean="0">
                <a:solidFill>
                  <a:prstClr val="black">
                    <a:tint val="75000"/>
                  </a:prstClr>
                </a:solidFill>
              </a:rPr>
              <a:pPr/>
              <a:t>11/23/2023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B2FFB53-6FA1-4301-AF55-4A03393CE63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629876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E07CB8-5FBA-47E2-85EE-5D9525E1AE7C}" type="datetimeFigureOut">
              <a:rPr lang="en-US" smtClean="0">
                <a:solidFill>
                  <a:prstClr val="black">
                    <a:tint val="75000"/>
                  </a:prstClr>
                </a:solidFill>
              </a:rPr>
              <a:pPr/>
              <a:t>11/23/2023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B2FFB53-6FA1-4301-AF55-4A03393CE63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2574002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CE07CB8-5FBA-47E2-85EE-5D9525E1AE7C}" type="datetimeFigureOut">
              <a:rPr lang="en-US" smtClean="0">
                <a:solidFill>
                  <a:prstClr val="black">
                    <a:tint val="75000"/>
                  </a:prstClr>
                </a:solidFill>
              </a:rPr>
              <a:pPr/>
              <a:t>11/23/2023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B2FFB53-6FA1-4301-AF55-4A03393CE63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0460362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E07CB8-5FBA-47E2-85EE-5D9525E1AE7C}" type="datetimeFigureOut">
              <a:rPr lang="en-US" smtClean="0">
                <a:solidFill>
                  <a:prstClr val="black">
                    <a:tint val="75000"/>
                  </a:prstClr>
                </a:solidFill>
              </a:rPr>
              <a:pPr/>
              <a:t>11/23/2023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B2FFB53-6FA1-4301-AF55-4A03393CE63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8773469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CE07CB8-5FBA-47E2-85EE-5D9525E1AE7C}" type="datetimeFigureOut">
              <a:rPr lang="en-US" smtClean="0">
                <a:solidFill>
                  <a:prstClr val="black">
                    <a:tint val="75000"/>
                  </a:prstClr>
                </a:solidFill>
              </a:rPr>
              <a:pPr/>
              <a:t>11/23/2023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B2FFB53-6FA1-4301-AF55-4A03393CE63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8803100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CE07CB8-5FBA-47E2-85EE-5D9525E1AE7C}" type="datetimeFigureOut">
              <a:rPr lang="en-US" smtClean="0">
                <a:solidFill>
                  <a:prstClr val="black">
                    <a:tint val="75000"/>
                  </a:prstClr>
                </a:solidFill>
              </a:rPr>
              <a:pPr/>
              <a:t>11/23/2023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B2FFB53-6FA1-4301-AF55-4A03393CE63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830200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CE07CB8-5FBA-47E2-85EE-5D9525E1AE7C}" type="datetimeFigureOut">
              <a:rPr lang="en-US" smtClean="0">
                <a:solidFill>
                  <a:prstClr val="black">
                    <a:tint val="75000"/>
                  </a:prstClr>
                </a:solidFill>
              </a:rPr>
              <a:pPr/>
              <a:t>11/23/2023</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B2FFB53-6FA1-4301-AF55-4A03393CE63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606998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CE07CB8-5FBA-47E2-85EE-5D9525E1AE7C}" type="datetimeFigureOut">
              <a:rPr lang="en-US" smtClean="0">
                <a:solidFill>
                  <a:prstClr val="black">
                    <a:tint val="75000"/>
                  </a:prstClr>
                </a:solidFill>
              </a:rPr>
              <a:pPr/>
              <a:t>11/23/2023</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B2FFB53-6FA1-4301-AF55-4A03393CE63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7503945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CE07CB8-5FBA-47E2-85EE-5D9525E1AE7C}" type="datetimeFigureOut">
              <a:rPr lang="en-US" smtClean="0">
                <a:solidFill>
                  <a:prstClr val="black">
                    <a:tint val="75000"/>
                  </a:prstClr>
                </a:solidFill>
              </a:rPr>
              <a:pPr/>
              <a:t>11/23/2023</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B2FFB53-6FA1-4301-AF55-4A03393CE63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085407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9F89DCE-8B70-4A8E-AE1A-C0750B233F38}" type="datetimeFigureOut">
              <a:rPr lang="en-US" smtClean="0"/>
              <a:t>11/23/2023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11EE9D-0EE9-4652-B0BC-CDEEA6BC58D5}" type="slidenum">
              <a:rPr lang="en-US" smtClean="0"/>
              <a:t>‹#›</a:t>
            </a:fld>
            <a:endParaRPr lang="en-US"/>
          </a:p>
        </p:txBody>
      </p:sp>
    </p:spTree>
    <p:extLst>
      <p:ext uri="{BB962C8B-B14F-4D97-AF65-F5344CB8AC3E}">
        <p14:creationId xmlns:p14="http://schemas.microsoft.com/office/powerpoint/2010/main" val="214412478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CE07CB8-5FBA-47E2-85EE-5D9525E1AE7C}" type="datetimeFigureOut">
              <a:rPr lang="en-US" smtClean="0">
                <a:solidFill>
                  <a:prstClr val="black">
                    <a:tint val="75000"/>
                  </a:prstClr>
                </a:solidFill>
              </a:rPr>
              <a:pPr/>
              <a:t>11/23/2023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B2FFB53-6FA1-4301-AF55-4A03393CE63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4610783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CE07CB8-5FBA-47E2-85EE-5D9525E1AE7C}" type="datetimeFigureOut">
              <a:rPr lang="en-US" smtClean="0">
                <a:solidFill>
                  <a:prstClr val="black">
                    <a:tint val="75000"/>
                  </a:prstClr>
                </a:solidFill>
              </a:rPr>
              <a:pPr/>
              <a:t>11/23/2023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B2FFB53-6FA1-4301-AF55-4A03393CE63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2222355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E07CB8-5FBA-47E2-85EE-5D9525E1AE7C}" type="datetimeFigureOut">
              <a:rPr lang="en-US" smtClean="0">
                <a:solidFill>
                  <a:prstClr val="black">
                    <a:tint val="75000"/>
                  </a:prstClr>
                </a:solidFill>
              </a:rPr>
              <a:pPr/>
              <a:t>11/23/2023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B2FFB53-6FA1-4301-AF55-4A03393CE63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255126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E07CB8-5FBA-47E2-85EE-5D9525E1AE7C}" type="datetimeFigureOut">
              <a:rPr lang="en-US" smtClean="0">
                <a:solidFill>
                  <a:prstClr val="black">
                    <a:tint val="75000"/>
                  </a:prstClr>
                </a:solidFill>
              </a:rPr>
              <a:pPr/>
              <a:t>11/23/2023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B2FFB53-6FA1-4301-AF55-4A03393CE63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486672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9F89DCE-8B70-4A8E-AE1A-C0750B233F38}" type="datetimeFigureOut">
              <a:rPr lang="en-US" smtClean="0"/>
              <a:t>11/23/2023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11EE9D-0EE9-4652-B0BC-CDEEA6BC58D5}" type="slidenum">
              <a:rPr lang="en-US" smtClean="0"/>
              <a:t>‹#›</a:t>
            </a:fld>
            <a:endParaRPr lang="en-US"/>
          </a:p>
        </p:txBody>
      </p:sp>
    </p:spTree>
    <p:extLst>
      <p:ext uri="{BB962C8B-B14F-4D97-AF65-F5344CB8AC3E}">
        <p14:creationId xmlns:p14="http://schemas.microsoft.com/office/powerpoint/2010/main" val="32798361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9F89DCE-8B70-4A8E-AE1A-C0750B233F38}" type="datetimeFigureOut">
              <a:rPr lang="en-US" smtClean="0"/>
              <a:t>11/23/2023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F11EE9D-0EE9-4652-B0BC-CDEEA6BC58D5}" type="slidenum">
              <a:rPr lang="en-US" smtClean="0"/>
              <a:t>‹#›</a:t>
            </a:fld>
            <a:endParaRPr lang="en-US"/>
          </a:p>
        </p:txBody>
      </p:sp>
    </p:spTree>
    <p:extLst>
      <p:ext uri="{BB962C8B-B14F-4D97-AF65-F5344CB8AC3E}">
        <p14:creationId xmlns:p14="http://schemas.microsoft.com/office/powerpoint/2010/main" val="35728976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9F89DCE-8B70-4A8E-AE1A-C0750B233F38}" type="datetimeFigureOut">
              <a:rPr lang="en-US" smtClean="0"/>
              <a:t>11/23/2023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F11EE9D-0EE9-4652-B0BC-CDEEA6BC58D5}" type="slidenum">
              <a:rPr lang="en-US" smtClean="0"/>
              <a:t>‹#›</a:t>
            </a:fld>
            <a:endParaRPr lang="en-US"/>
          </a:p>
        </p:txBody>
      </p:sp>
    </p:spTree>
    <p:extLst>
      <p:ext uri="{BB962C8B-B14F-4D97-AF65-F5344CB8AC3E}">
        <p14:creationId xmlns:p14="http://schemas.microsoft.com/office/powerpoint/2010/main" val="41372450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F89DCE-8B70-4A8E-AE1A-C0750B233F38}" type="datetimeFigureOut">
              <a:rPr lang="en-US" smtClean="0"/>
              <a:t>11/23/2023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F11EE9D-0EE9-4652-B0BC-CDEEA6BC58D5}" type="slidenum">
              <a:rPr lang="en-US" smtClean="0"/>
              <a:t>‹#›</a:t>
            </a:fld>
            <a:endParaRPr lang="en-US"/>
          </a:p>
        </p:txBody>
      </p:sp>
    </p:spTree>
    <p:extLst>
      <p:ext uri="{BB962C8B-B14F-4D97-AF65-F5344CB8AC3E}">
        <p14:creationId xmlns:p14="http://schemas.microsoft.com/office/powerpoint/2010/main" val="24596305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F89DCE-8B70-4A8E-AE1A-C0750B233F38}" type="datetimeFigureOut">
              <a:rPr lang="en-US" smtClean="0"/>
              <a:t>11/23/2023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11EE9D-0EE9-4652-B0BC-CDEEA6BC58D5}" type="slidenum">
              <a:rPr lang="en-US" smtClean="0"/>
              <a:t>‹#›</a:t>
            </a:fld>
            <a:endParaRPr lang="en-US"/>
          </a:p>
        </p:txBody>
      </p:sp>
    </p:spTree>
    <p:extLst>
      <p:ext uri="{BB962C8B-B14F-4D97-AF65-F5344CB8AC3E}">
        <p14:creationId xmlns:p14="http://schemas.microsoft.com/office/powerpoint/2010/main" val="28997188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F89DCE-8B70-4A8E-AE1A-C0750B233F38}" type="datetimeFigureOut">
              <a:rPr lang="en-US" smtClean="0"/>
              <a:t>11/23/2023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11EE9D-0EE9-4652-B0BC-CDEEA6BC58D5}" type="slidenum">
              <a:rPr lang="en-US" smtClean="0"/>
              <a:t>‹#›</a:t>
            </a:fld>
            <a:endParaRPr lang="en-US"/>
          </a:p>
        </p:txBody>
      </p:sp>
    </p:spTree>
    <p:extLst>
      <p:ext uri="{BB962C8B-B14F-4D97-AF65-F5344CB8AC3E}">
        <p14:creationId xmlns:p14="http://schemas.microsoft.com/office/powerpoint/2010/main" val="41591589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F89DCE-8B70-4A8E-AE1A-C0750B233F38}" type="datetimeFigureOut">
              <a:rPr lang="en-US" smtClean="0"/>
              <a:t>11/23/2023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11EE9D-0EE9-4652-B0BC-CDEEA6BC58D5}" type="slidenum">
              <a:rPr lang="en-US" smtClean="0"/>
              <a:t>‹#›</a:t>
            </a:fld>
            <a:endParaRPr lang="en-US"/>
          </a:p>
        </p:txBody>
      </p:sp>
    </p:spTree>
    <p:extLst>
      <p:ext uri="{BB962C8B-B14F-4D97-AF65-F5344CB8AC3E}">
        <p14:creationId xmlns:p14="http://schemas.microsoft.com/office/powerpoint/2010/main" val="29437617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E07CB8-5FBA-47E2-85EE-5D9525E1AE7C}" type="datetimeFigureOut">
              <a:rPr lang="en-US" smtClean="0">
                <a:solidFill>
                  <a:prstClr val="black">
                    <a:tint val="75000"/>
                  </a:prstClr>
                </a:solidFill>
              </a:rPr>
              <a:pPr/>
              <a:t>11/23/2023</a:t>
            </a:fld>
            <a:endParaRPr 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2FFB53-6FA1-4301-AF55-4A03393CE63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044422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E07CB8-5FBA-47E2-85EE-5D9525E1AE7C}" type="datetimeFigureOut">
              <a:rPr lang="en-US" smtClean="0">
                <a:solidFill>
                  <a:prstClr val="black">
                    <a:tint val="75000"/>
                  </a:prstClr>
                </a:solidFill>
              </a:rPr>
              <a:pPr/>
              <a:t>11/23/2023</a:t>
            </a:fld>
            <a:endParaRPr 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2FFB53-6FA1-4301-AF55-4A03393CE63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4106919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6845083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8761" y="1920992"/>
            <a:ext cx="8039522" cy="1701439"/>
          </a:xfrm>
        </p:spPr>
        <p:txBody>
          <a:bodyPr/>
          <a:lstStyle/>
          <a:p>
            <a:r>
              <a:rPr lang="en-US" dirty="0" err="1"/>
              <a:t>Octreoscan</a:t>
            </a:r>
            <a:r>
              <a:rPr lang="en-US" dirty="0"/>
              <a:t>: </a:t>
            </a:r>
            <a:r>
              <a:rPr lang="en-US" dirty="0" smtClean="0"/>
              <a:t>T</a:t>
            </a:r>
            <a:r>
              <a:rPr lang="sr-Latn-RS" dirty="0" smtClean="0"/>
              <a:t>hree</a:t>
            </a:r>
            <a:r>
              <a:rPr lang="en-US" dirty="0" smtClean="0"/>
              <a:t> </a:t>
            </a:r>
            <a:r>
              <a:rPr lang="en-US" dirty="0"/>
              <a:t>foci of increased activity in the pancreatic neck region corresponding to the hypoechoic mass and lymph node seen on US. No distant metastases.</a:t>
            </a:r>
          </a:p>
          <a:p>
            <a:endParaRPr lang="en-GB" dirty="0"/>
          </a:p>
        </p:txBody>
      </p:sp>
      <p:pic>
        <p:nvPicPr>
          <p:cNvPr id="4" name="Picture 3"/>
          <p:cNvPicPr>
            <a:picLocks noChangeAspect="1"/>
          </p:cNvPicPr>
          <p:nvPr/>
        </p:nvPicPr>
        <p:blipFill>
          <a:blip r:embed="rId2"/>
          <a:stretch>
            <a:fillRect/>
          </a:stretch>
        </p:blipFill>
        <p:spPr>
          <a:xfrm>
            <a:off x="8660423" y="1012243"/>
            <a:ext cx="3342029" cy="5655741"/>
          </a:xfrm>
          <a:prstGeom prst="rect">
            <a:avLst/>
          </a:prstGeom>
        </p:spPr>
      </p:pic>
      <p:pic>
        <p:nvPicPr>
          <p:cNvPr id="5" name="Picture 4"/>
          <p:cNvPicPr>
            <a:picLocks noChangeAspect="1"/>
          </p:cNvPicPr>
          <p:nvPr/>
        </p:nvPicPr>
        <p:blipFill>
          <a:blip r:embed="rId3"/>
          <a:stretch>
            <a:fillRect/>
          </a:stretch>
        </p:blipFill>
        <p:spPr>
          <a:xfrm>
            <a:off x="945840" y="4158763"/>
            <a:ext cx="7229469" cy="2426676"/>
          </a:xfrm>
          <a:prstGeom prst="rect">
            <a:avLst/>
          </a:prstGeom>
        </p:spPr>
      </p:pic>
      <p:sp>
        <p:nvSpPr>
          <p:cNvPr id="2" name="Rectangle 1"/>
          <p:cNvSpPr/>
          <p:nvPr/>
        </p:nvSpPr>
        <p:spPr>
          <a:xfrm>
            <a:off x="348761" y="250513"/>
            <a:ext cx="11371385" cy="954107"/>
          </a:xfrm>
          <a:prstGeom prst="rect">
            <a:avLst/>
          </a:prstGeom>
        </p:spPr>
        <p:txBody>
          <a:bodyPr wrap="square">
            <a:spAutoFit/>
          </a:bodyPr>
          <a:lstStyle/>
          <a:p>
            <a:pPr algn="just">
              <a:lnSpc>
                <a:spcPct val="100000"/>
              </a:lnSpc>
              <a:spcBef>
                <a:spcPts val="0"/>
              </a:spcBef>
            </a:pPr>
            <a:r>
              <a:rPr lang="en-US" sz="2800" dirty="0"/>
              <a:t>The whole body octreotide scan was being performed for staging.</a:t>
            </a:r>
          </a:p>
          <a:p>
            <a:pPr algn="just">
              <a:lnSpc>
                <a:spcPct val="100000"/>
              </a:lnSpc>
              <a:spcBef>
                <a:spcPts val="0"/>
              </a:spcBef>
            </a:pPr>
            <a:r>
              <a:rPr lang="en-US" sz="2800" dirty="0"/>
              <a:t>Radiopharmaceutical: In-111 </a:t>
            </a:r>
            <a:r>
              <a:rPr lang="en-US" sz="2800" dirty="0" err="1"/>
              <a:t>Pentetreotide</a:t>
            </a:r>
            <a:r>
              <a:rPr lang="en-US" sz="2800" dirty="0"/>
              <a:t> (Octreotide)</a:t>
            </a:r>
          </a:p>
        </p:txBody>
      </p:sp>
    </p:spTree>
    <p:extLst>
      <p:ext uri="{BB962C8B-B14F-4D97-AF65-F5344CB8AC3E}">
        <p14:creationId xmlns:p14="http://schemas.microsoft.com/office/powerpoint/2010/main" val="4546815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430742"/>
          </a:xfrm>
        </p:spPr>
        <p:txBody>
          <a:bodyPr>
            <a:normAutofit fontScale="90000"/>
          </a:bodyPr>
          <a:lstStyle/>
          <a:p>
            <a:r>
              <a:rPr lang="en-US" sz="3600" dirty="0" smtClean="0"/>
              <a:t/>
            </a:r>
            <a:br>
              <a:rPr lang="en-US" sz="3600" dirty="0" smtClean="0"/>
            </a:br>
            <a:r>
              <a:rPr lang="en-US" sz="3600" dirty="0" smtClean="0"/>
              <a:t>Discussion:</a:t>
            </a:r>
            <a:br>
              <a:rPr lang="en-US" sz="3600" dirty="0" smtClean="0"/>
            </a:br>
            <a:endParaRPr lang="en-US" sz="3600" dirty="0"/>
          </a:p>
        </p:txBody>
      </p:sp>
      <p:sp>
        <p:nvSpPr>
          <p:cNvPr id="3" name="Content Placeholder 2"/>
          <p:cNvSpPr>
            <a:spLocks noGrp="1"/>
          </p:cNvSpPr>
          <p:nvPr>
            <p:ph idx="1"/>
          </p:nvPr>
        </p:nvSpPr>
        <p:spPr>
          <a:xfrm>
            <a:off x="211015" y="973667"/>
            <a:ext cx="11755316" cy="5203296"/>
          </a:xfrm>
        </p:spPr>
        <p:txBody>
          <a:bodyPr>
            <a:noAutofit/>
          </a:bodyPr>
          <a:lstStyle/>
          <a:p>
            <a:pPr>
              <a:lnSpc>
                <a:spcPct val="100000"/>
              </a:lnSpc>
              <a:spcBef>
                <a:spcPts val="0"/>
              </a:spcBef>
            </a:pPr>
            <a:r>
              <a:rPr lang="en-US" sz="2400" dirty="0" smtClean="0"/>
              <a:t>Somatostatin is a neuropeptide that exists in 14- and 28-amino-acid molecular forms. It inhibits the release of several hormones, including growth hormone. Gastro-</a:t>
            </a:r>
            <a:r>
              <a:rPr lang="en-US" sz="2400" dirty="0" err="1" smtClean="0"/>
              <a:t>entero</a:t>
            </a:r>
            <a:r>
              <a:rPr lang="en-US" sz="2400" dirty="0" smtClean="0"/>
              <a:t>-pancreatic neuroendocrine tumors are relatively rare, and </a:t>
            </a:r>
            <a:r>
              <a:rPr lang="en-US" sz="2400" dirty="0" err="1" smtClean="0"/>
              <a:t>pancratic</a:t>
            </a:r>
            <a:r>
              <a:rPr lang="en-US" sz="2400" dirty="0" smtClean="0"/>
              <a:t> endocrine tumors are even more rare. These neuroendocrine tumors have a high density of somatostatin receptors. </a:t>
            </a:r>
            <a:r>
              <a:rPr lang="en-US" sz="2400" dirty="0" err="1" smtClean="0"/>
              <a:t>Octreoscan</a:t>
            </a:r>
            <a:r>
              <a:rPr lang="en-US" sz="2400" dirty="0" smtClean="0"/>
              <a:t> is a radiolabeled form of the somatostatin analog octreotide that shares the receptor binding site as naturally occurring somatostatin. This allows for imaging of neuroendocrine tumors. There are 5 known subtypes of somatostatin receptors and different tumors may express variable amounts of each receptor resulting in variable sensitivity. </a:t>
            </a:r>
            <a:r>
              <a:rPr lang="en-US" sz="2400" dirty="0" err="1" smtClean="0"/>
              <a:t>Octreoscan</a:t>
            </a:r>
            <a:r>
              <a:rPr lang="en-US" sz="2400" dirty="0" smtClean="0"/>
              <a:t> has the highest affinity for the somatostatin receptor subtype 2 (</a:t>
            </a:r>
            <a:r>
              <a:rPr lang="en-US" sz="2400" dirty="0" err="1" smtClean="0"/>
              <a:t>SSRT2</a:t>
            </a:r>
            <a:r>
              <a:rPr lang="en-US" sz="2400" dirty="0" smtClean="0"/>
              <a:t>) and to a slightly smaller degree, the somatostatin receptor subtype 5 (</a:t>
            </a:r>
            <a:r>
              <a:rPr lang="en-US" sz="2400" dirty="0" err="1" smtClean="0"/>
              <a:t>SSRT5</a:t>
            </a:r>
            <a:r>
              <a:rPr lang="en-US" sz="2400" dirty="0" smtClean="0"/>
              <a:t>). The tumors that present clinically can often be metastatic at time of presentation. </a:t>
            </a:r>
            <a:r>
              <a:rPr lang="en-US" sz="2400" dirty="0" err="1" smtClean="0"/>
              <a:t>Octreoscan</a:t>
            </a:r>
            <a:r>
              <a:rPr lang="en-US" sz="2400" dirty="0" smtClean="0"/>
              <a:t> is useful in the process of staging these patients and can occasionally detect patients with previously unsuspected MEN-I syndrome.</a:t>
            </a:r>
          </a:p>
        </p:txBody>
      </p:sp>
    </p:spTree>
    <p:extLst>
      <p:ext uri="{BB962C8B-B14F-4D97-AF65-F5344CB8AC3E}">
        <p14:creationId xmlns:p14="http://schemas.microsoft.com/office/powerpoint/2010/main" val="24136105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16169" y="418856"/>
            <a:ext cx="11550162" cy="4351338"/>
          </a:xfrm>
        </p:spPr>
        <p:txBody>
          <a:bodyPr>
            <a:noAutofit/>
          </a:bodyPr>
          <a:lstStyle/>
          <a:p>
            <a:r>
              <a:rPr lang="en-US" sz="2600" dirty="0" err="1"/>
              <a:t>Followup</a:t>
            </a:r>
            <a:r>
              <a:rPr lang="en-US" sz="2600" dirty="0"/>
              <a:t>:</a:t>
            </a:r>
          </a:p>
          <a:p>
            <a:r>
              <a:rPr lang="en-US" sz="2600" dirty="0"/>
              <a:t>Subsequent to the scan, the patient underwent an exploratory laparotomy with a Whipple procedure. At the time of surgery the mass in the pancreatic neck was identified along with a severe surrounding desmoplastic reaction. Several enlarged lymph nodes were identified as well. </a:t>
            </a:r>
            <a:endParaRPr lang="sr-Latn-RS" sz="2600" dirty="0" smtClean="0"/>
          </a:p>
          <a:p>
            <a:r>
              <a:rPr lang="sr-Latn-RS" sz="2600" dirty="0" smtClean="0"/>
              <a:t>T</a:t>
            </a:r>
            <a:r>
              <a:rPr lang="en-US" sz="2600" dirty="0" smtClean="0"/>
              <a:t>he </a:t>
            </a:r>
            <a:r>
              <a:rPr lang="en-US" sz="2600" dirty="0"/>
              <a:t>pancreas was also noted to be atrophic with a markedly dilated pancreatic duct(12mm). Surgical pathology revealed a well-differentiated neuroendocrine carcinoma with </a:t>
            </a:r>
            <a:r>
              <a:rPr lang="en-US" sz="2600" dirty="0" err="1"/>
              <a:t>peripancreatic</a:t>
            </a:r>
            <a:r>
              <a:rPr lang="en-US" sz="2600" dirty="0"/>
              <a:t> soft tissue, </a:t>
            </a:r>
            <a:r>
              <a:rPr lang="en-US" sz="2600" dirty="0" err="1"/>
              <a:t>lymphovascular</a:t>
            </a:r>
            <a:r>
              <a:rPr lang="en-US" sz="2600" dirty="0"/>
              <a:t>, and </a:t>
            </a:r>
            <a:r>
              <a:rPr lang="en-US" sz="2600" dirty="0" err="1"/>
              <a:t>perineural</a:t>
            </a:r>
            <a:r>
              <a:rPr lang="en-US" sz="2600" dirty="0"/>
              <a:t> invasion. </a:t>
            </a:r>
            <a:endParaRPr lang="sr-Latn-RS" sz="2600" dirty="0" smtClean="0"/>
          </a:p>
          <a:p>
            <a:r>
              <a:rPr lang="en-US" sz="2600" dirty="0" smtClean="0"/>
              <a:t>The </a:t>
            </a:r>
            <a:r>
              <a:rPr lang="en-US" sz="2600" dirty="0"/>
              <a:t>surgical margins were free of tumor. Five of six </a:t>
            </a:r>
            <a:r>
              <a:rPr lang="en-US" sz="2600" dirty="0" err="1"/>
              <a:t>peripancreatic</a:t>
            </a:r>
            <a:r>
              <a:rPr lang="en-US" sz="2600" dirty="0"/>
              <a:t> lymph nodes were positive for metastatic neuroendocrine carcinoma. Surgical pathologic staging was Stage III(T3N1Mx). The patient experienced symptoms related to delayed gastric emptying postoperatively with reflux and emesis. The patient required readmission for the same symptoms one week later, but was eventually able to tolerate the post-gastrectomy diet and was subsequently discharged without problems.</a:t>
            </a:r>
          </a:p>
          <a:p>
            <a:endParaRPr lang="en-US" sz="2600" dirty="0"/>
          </a:p>
        </p:txBody>
      </p:sp>
    </p:spTree>
    <p:extLst>
      <p:ext uri="{BB962C8B-B14F-4D97-AF65-F5344CB8AC3E}">
        <p14:creationId xmlns:p14="http://schemas.microsoft.com/office/powerpoint/2010/main" val="21750492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575652"/>
          </a:xfrm>
        </p:spPr>
        <p:txBody>
          <a:bodyPr>
            <a:noAutofit/>
          </a:bodyPr>
          <a:lstStyle/>
          <a:p>
            <a:pPr algn="ctr"/>
            <a:r>
              <a:rPr lang="sr-Latn-RS" sz="3600" b="1" dirty="0" smtClean="0"/>
              <a:t>Patient 4</a:t>
            </a:r>
            <a:endParaRPr lang="en-US" sz="3600" b="1" dirty="0"/>
          </a:p>
        </p:txBody>
      </p:sp>
      <p:sp>
        <p:nvSpPr>
          <p:cNvPr id="3" name="Content Placeholder 2"/>
          <p:cNvSpPr>
            <a:spLocks noGrp="1"/>
          </p:cNvSpPr>
          <p:nvPr>
            <p:ph idx="1"/>
          </p:nvPr>
        </p:nvSpPr>
        <p:spPr>
          <a:xfrm>
            <a:off x="354623" y="1254125"/>
            <a:ext cx="11558954" cy="4351338"/>
          </a:xfrm>
        </p:spPr>
        <p:txBody>
          <a:bodyPr>
            <a:noAutofit/>
          </a:bodyPr>
          <a:lstStyle/>
          <a:p>
            <a:pPr>
              <a:lnSpc>
                <a:spcPct val="120000"/>
              </a:lnSpc>
            </a:pPr>
            <a:r>
              <a:rPr lang="en-US" sz="2400" dirty="0" smtClean="0"/>
              <a:t>Full history: 50-year-old woman who has 10 year history of hypertension and was diagnosed with a left-sided adrenal mass measuring approximately 5 cm in maximum dimension. She underwent a laparoscopic left adrenalectomy. The patient's pathology was consistent with a </a:t>
            </a:r>
            <a:r>
              <a:rPr lang="en-US" sz="2400" dirty="0" err="1" smtClean="0"/>
              <a:t>pheochromocytoma</a:t>
            </a:r>
            <a:r>
              <a:rPr lang="en-US" sz="2400" dirty="0" smtClean="0"/>
              <a:t> at that time. There was no description of direct invasion of surrounding soft tissues or vascular invasion.</a:t>
            </a:r>
            <a:endParaRPr lang="sr-Latn-ME" sz="2400" dirty="0" smtClean="0"/>
          </a:p>
          <a:p>
            <a:pPr>
              <a:lnSpc>
                <a:spcPct val="120000"/>
              </a:lnSpc>
            </a:pPr>
            <a:r>
              <a:rPr lang="en-US" sz="2400" dirty="0" smtClean="0"/>
              <a:t> Most recently, the patient has had an exacerbation of her hypertension with a recent blood pressure in the hospital of 248/120. She has also developed recurrent symptoms, including excessive sweating, cold fingertips, palpitations, and recurrent headaches</a:t>
            </a:r>
            <a:r>
              <a:rPr lang="en-US" sz="2400" dirty="0" smtClean="0"/>
              <a:t>.</a:t>
            </a:r>
            <a:endParaRPr lang="en-US" sz="2400" dirty="0" smtClean="0"/>
          </a:p>
          <a:p>
            <a:pPr>
              <a:lnSpc>
                <a:spcPct val="120000"/>
              </a:lnSpc>
            </a:pPr>
            <a:r>
              <a:rPr lang="en-US" sz="2400" dirty="0" smtClean="0"/>
              <a:t>CT: 1.1 x 1.3 cm nodule in the left adrenal bed concerning for recurrent </a:t>
            </a:r>
            <a:r>
              <a:rPr lang="en-US" sz="2400" dirty="0" err="1" smtClean="0"/>
              <a:t>pheochromocytoma</a:t>
            </a:r>
            <a:r>
              <a:rPr lang="en-US" sz="2400" dirty="0" smtClean="0"/>
              <a:t>. Lytic iliac lesions are noted on the bone window in the pelvis.</a:t>
            </a:r>
            <a:endParaRPr lang="en-US" sz="2400" dirty="0"/>
          </a:p>
        </p:txBody>
      </p:sp>
    </p:spTree>
    <p:extLst>
      <p:ext uri="{BB962C8B-B14F-4D97-AF65-F5344CB8AC3E}">
        <p14:creationId xmlns:p14="http://schemas.microsoft.com/office/powerpoint/2010/main" val="387132661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07264" y="195883"/>
            <a:ext cx="5006574" cy="4351338"/>
          </a:xfrm>
        </p:spPr>
        <p:txBody>
          <a:bodyPr>
            <a:noAutofit/>
          </a:bodyPr>
          <a:lstStyle/>
          <a:p>
            <a:pPr algn="just">
              <a:lnSpc>
                <a:spcPct val="100000"/>
              </a:lnSpc>
              <a:spcBef>
                <a:spcPts val="0"/>
              </a:spcBef>
            </a:pPr>
            <a:r>
              <a:rPr lang="en-US" sz="2400" dirty="0"/>
              <a:t>Radiopharmaceutical: </a:t>
            </a:r>
            <a:r>
              <a:rPr lang="en-US" sz="2400" dirty="0" err="1"/>
              <a:t>MIBG</a:t>
            </a:r>
            <a:r>
              <a:rPr lang="en-US" sz="2400" dirty="0"/>
              <a:t> </a:t>
            </a:r>
            <a:r>
              <a:rPr lang="en-US" sz="2400" dirty="0" err="1" smtClean="0"/>
              <a:t>metaiodobenzylguanidine</a:t>
            </a:r>
            <a:r>
              <a:rPr lang="en-US" sz="2400" dirty="0" smtClean="0"/>
              <a:t> </a:t>
            </a:r>
            <a:r>
              <a:rPr lang="en-US" sz="2400" dirty="0"/>
              <a:t>(</a:t>
            </a:r>
            <a:r>
              <a:rPr lang="en-US" sz="2400" dirty="0" err="1"/>
              <a:t>MIBG</a:t>
            </a:r>
            <a:r>
              <a:rPr lang="en-US" sz="2400" dirty="0" smtClean="0"/>
              <a:t>)</a:t>
            </a:r>
            <a:endParaRPr lang="sr-Latn-RS" sz="2400" dirty="0" smtClean="0"/>
          </a:p>
          <a:p>
            <a:pPr algn="just">
              <a:lnSpc>
                <a:spcPct val="100000"/>
              </a:lnSpc>
              <a:spcBef>
                <a:spcPts val="0"/>
              </a:spcBef>
            </a:pPr>
            <a:r>
              <a:rPr lang="sr-Latn-ME" sz="2400" dirty="0" smtClean="0"/>
              <a:t>Findings </a:t>
            </a:r>
            <a:r>
              <a:rPr lang="en-US" sz="2400" dirty="0" smtClean="0"/>
              <a:t>MIBG</a:t>
            </a:r>
            <a:r>
              <a:rPr lang="en-US" sz="2400" dirty="0"/>
              <a:t>: Numerous foci of intense increased uptake consistent with metastatic </a:t>
            </a:r>
            <a:r>
              <a:rPr lang="en-US" sz="2400" dirty="0" err="1"/>
              <a:t>pheochromocytoma</a:t>
            </a:r>
            <a:r>
              <a:rPr lang="en-US" sz="2400" dirty="0"/>
              <a:t> are noted. The foci predominately involve the skull, thoracic spine, lumbar spine, pelvis, bilateral femora. There is also a focus anteriorly within the right </a:t>
            </a:r>
            <a:r>
              <a:rPr lang="en-US" sz="2400" dirty="0" err="1"/>
              <a:t>hemithorax</a:t>
            </a:r>
            <a:r>
              <a:rPr lang="en-US" sz="2400" dirty="0"/>
              <a:t>, either within the chest wall or within the right lung. </a:t>
            </a:r>
            <a:endParaRPr lang="sr-Latn-RS" sz="2400" dirty="0" smtClean="0"/>
          </a:p>
          <a:p>
            <a:pPr algn="just">
              <a:lnSpc>
                <a:spcPct val="100000"/>
              </a:lnSpc>
              <a:spcBef>
                <a:spcPts val="0"/>
              </a:spcBef>
            </a:pPr>
            <a:r>
              <a:rPr lang="en-US" sz="2400" dirty="0" smtClean="0"/>
              <a:t>Note</a:t>
            </a:r>
            <a:r>
              <a:rPr lang="en-US" sz="2400" dirty="0"/>
              <a:t>, numerous foci overlie the midline, likely within the spine, </a:t>
            </a:r>
            <a:r>
              <a:rPr lang="en-US" sz="2400" dirty="0" smtClean="0"/>
              <a:t>however,</a:t>
            </a:r>
            <a:r>
              <a:rPr lang="sr-Latn-RS" sz="2400" dirty="0" smtClean="0"/>
              <a:t> </a:t>
            </a:r>
            <a:r>
              <a:rPr lang="en-US" sz="2400" dirty="0" smtClean="0"/>
              <a:t>retroperitoneal </a:t>
            </a:r>
            <a:r>
              <a:rPr lang="en-US" sz="2400" dirty="0"/>
              <a:t>lymphadenopathy could have a similar appearance.</a:t>
            </a:r>
          </a:p>
          <a:p>
            <a:pPr algn="just">
              <a:lnSpc>
                <a:spcPct val="100000"/>
              </a:lnSpc>
              <a:spcBef>
                <a:spcPts val="0"/>
              </a:spcBef>
            </a:pPr>
            <a:endParaRPr lang="en-US" sz="2400" dirty="0"/>
          </a:p>
        </p:txBody>
      </p:sp>
      <p:pic>
        <p:nvPicPr>
          <p:cNvPr id="4" name="Picture 3"/>
          <p:cNvPicPr>
            <a:picLocks noChangeAspect="1"/>
          </p:cNvPicPr>
          <p:nvPr/>
        </p:nvPicPr>
        <p:blipFill>
          <a:blip r:embed="rId2"/>
          <a:stretch>
            <a:fillRect/>
          </a:stretch>
        </p:blipFill>
        <p:spPr>
          <a:xfrm>
            <a:off x="5494756" y="721671"/>
            <a:ext cx="6697244" cy="4896613"/>
          </a:xfrm>
          <a:prstGeom prst="rect">
            <a:avLst/>
          </a:prstGeom>
        </p:spPr>
      </p:pic>
      <p:pic>
        <p:nvPicPr>
          <p:cNvPr id="5" name="Picture 4"/>
          <p:cNvPicPr>
            <a:picLocks noChangeAspect="1"/>
          </p:cNvPicPr>
          <p:nvPr/>
        </p:nvPicPr>
        <p:blipFill>
          <a:blip r:embed="rId3"/>
          <a:stretch>
            <a:fillRect/>
          </a:stretch>
        </p:blipFill>
        <p:spPr>
          <a:xfrm>
            <a:off x="6580399" y="5888714"/>
            <a:ext cx="5377138" cy="493819"/>
          </a:xfrm>
          <a:prstGeom prst="rect">
            <a:avLst/>
          </a:prstGeom>
        </p:spPr>
      </p:pic>
    </p:spTree>
    <p:extLst>
      <p:ext uri="{BB962C8B-B14F-4D97-AF65-F5344CB8AC3E}">
        <p14:creationId xmlns:p14="http://schemas.microsoft.com/office/powerpoint/2010/main" val="340246817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482112" y="554482"/>
            <a:ext cx="11087100" cy="5693866"/>
          </a:xfrm>
          <a:prstGeom prst="rect">
            <a:avLst/>
          </a:prstGeom>
        </p:spPr>
        <p:txBody>
          <a:bodyPr wrap="square">
            <a:spAutoFit/>
          </a:bodyPr>
          <a:lstStyle/>
          <a:p>
            <a:pPr algn="just"/>
            <a:r>
              <a:rPr lang="en-US" sz="2800" b="1" dirty="0"/>
              <a:t>Discussion:</a:t>
            </a:r>
            <a:r>
              <a:rPr lang="en-US" sz="2800" dirty="0"/>
              <a:t/>
            </a:r>
            <a:br>
              <a:rPr lang="en-US" sz="2800" dirty="0"/>
            </a:br>
            <a:r>
              <a:rPr lang="en-US" sz="2800" dirty="0"/>
              <a:t>She underwent a CT scan of the abdomen which has a report indicating an approximately 1.1 x 1.3 cm nodule in the left adrenal bed near the lateral aspect of the celiac trunk. The bone scintigraphy was performed prior to the </a:t>
            </a:r>
            <a:r>
              <a:rPr lang="en-US" sz="2800" dirty="0" err="1"/>
              <a:t>MIBG</a:t>
            </a:r>
            <a:r>
              <a:rPr lang="en-US" sz="2800" dirty="0"/>
              <a:t> scintigraphy. It indicated multiple metastases. The </a:t>
            </a:r>
            <a:r>
              <a:rPr lang="en-US" sz="2800" dirty="0" err="1"/>
              <a:t>MIBG</a:t>
            </a:r>
            <a:r>
              <a:rPr lang="en-US" sz="2800" dirty="0"/>
              <a:t> scan showed a focus posteriorly in the upper abdomen, likely representing recurrences in the left adrenal bed and corresponding to his finding on CT scan. Many more metastases were seen on the </a:t>
            </a:r>
            <a:r>
              <a:rPr lang="en-US" sz="2800" dirty="0" err="1"/>
              <a:t>MIBG</a:t>
            </a:r>
            <a:r>
              <a:rPr lang="en-US" sz="2800" dirty="0"/>
              <a:t> </a:t>
            </a:r>
            <a:r>
              <a:rPr lang="en-US" sz="2800" dirty="0" err="1"/>
              <a:t>scintigram</a:t>
            </a:r>
            <a:r>
              <a:rPr lang="en-US" sz="2800" dirty="0"/>
              <a:t> when compared to the </a:t>
            </a:r>
            <a:r>
              <a:rPr lang="en-US" sz="2800" dirty="0" err="1"/>
              <a:t>MDP</a:t>
            </a:r>
            <a:r>
              <a:rPr lang="en-US" sz="2800" dirty="0"/>
              <a:t> </a:t>
            </a:r>
            <a:r>
              <a:rPr lang="en-US" sz="2800" dirty="0" err="1"/>
              <a:t>scitigram</a:t>
            </a:r>
            <a:r>
              <a:rPr lang="en-US" sz="2800" dirty="0"/>
              <a:t>.</a:t>
            </a:r>
          </a:p>
          <a:p>
            <a:pPr algn="just"/>
            <a:r>
              <a:rPr lang="en-US" sz="2800" dirty="0" err="1"/>
              <a:t>Followup</a:t>
            </a:r>
            <a:r>
              <a:rPr lang="en-US" sz="2800" dirty="0"/>
              <a:t>: The patient's 24 hour urine test indicated recurrent elevation of the total </a:t>
            </a:r>
            <a:r>
              <a:rPr lang="en-US" sz="2800" dirty="0" err="1"/>
              <a:t>metanephrines</a:t>
            </a:r>
            <a:r>
              <a:rPr lang="en-US" sz="2800" dirty="0"/>
              <a:t>. This patient's radiographic findings, symptoms, and biochemical findings are consistent with recurrent or metastatic </a:t>
            </a:r>
            <a:r>
              <a:rPr lang="en-US" sz="2800" dirty="0" err="1"/>
              <a:t>pheochromocytoma</a:t>
            </a:r>
            <a:r>
              <a:rPr lang="en-US" sz="2800" dirty="0"/>
              <a:t>.</a:t>
            </a:r>
          </a:p>
        </p:txBody>
      </p:sp>
    </p:spTree>
    <p:extLst>
      <p:ext uri="{BB962C8B-B14F-4D97-AF65-F5344CB8AC3E}">
        <p14:creationId xmlns:p14="http://schemas.microsoft.com/office/powerpoint/2010/main" val="9371508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4977" y="219456"/>
            <a:ext cx="11465169" cy="6345936"/>
          </a:xfrm>
        </p:spPr>
        <p:txBody>
          <a:bodyPr>
            <a:normAutofit fontScale="92500" lnSpcReduction="20000"/>
          </a:bodyPr>
          <a:lstStyle/>
          <a:p>
            <a:pPr>
              <a:lnSpc>
                <a:spcPct val="120000"/>
              </a:lnSpc>
              <a:spcBef>
                <a:spcPts val="0"/>
              </a:spcBef>
            </a:pPr>
            <a:r>
              <a:rPr lang="en-US" b="1" dirty="0" smtClean="0"/>
              <a:t>Major </a:t>
            </a:r>
            <a:r>
              <a:rPr lang="en-US" b="1" dirty="0" smtClean="0"/>
              <a:t>teaching point(s):</a:t>
            </a:r>
          </a:p>
          <a:p>
            <a:pPr>
              <a:lnSpc>
                <a:spcPct val="120000"/>
              </a:lnSpc>
              <a:spcBef>
                <a:spcPts val="0"/>
              </a:spcBef>
            </a:pPr>
            <a:r>
              <a:rPr lang="en-US" dirty="0" smtClean="0"/>
              <a:t>I-123 </a:t>
            </a:r>
            <a:r>
              <a:rPr lang="en-US" dirty="0" err="1" smtClean="0"/>
              <a:t>metaiodobenzylguanidine</a:t>
            </a:r>
            <a:r>
              <a:rPr lang="en-US" dirty="0" smtClean="0"/>
              <a:t>, </a:t>
            </a:r>
            <a:r>
              <a:rPr lang="en-US" dirty="0" err="1" smtClean="0"/>
              <a:t>MIBG</a:t>
            </a:r>
            <a:r>
              <a:rPr lang="en-US" dirty="0" smtClean="0"/>
              <a:t>, is used for </a:t>
            </a:r>
            <a:r>
              <a:rPr lang="en-US" dirty="0" err="1" smtClean="0"/>
              <a:t>pheochromocytoma</a:t>
            </a:r>
            <a:r>
              <a:rPr lang="en-US" dirty="0" smtClean="0"/>
              <a:t> and </a:t>
            </a:r>
            <a:r>
              <a:rPr lang="en-US" dirty="0" err="1" smtClean="0"/>
              <a:t>neuorblastoma</a:t>
            </a:r>
            <a:r>
              <a:rPr lang="en-US" dirty="0" smtClean="0"/>
              <a:t> imaging. It is a precursor of norepinephrine and is taken up selectively by the adrenal medulla, the sympathetic autonomic nervous system, and tumors derived from these tissues.</a:t>
            </a:r>
          </a:p>
          <a:p>
            <a:pPr>
              <a:lnSpc>
                <a:spcPct val="120000"/>
              </a:lnSpc>
              <a:spcBef>
                <a:spcPts val="0"/>
              </a:spcBef>
            </a:pPr>
            <a:r>
              <a:rPr lang="en-US" dirty="0" err="1" smtClean="0"/>
              <a:t>MIBG</a:t>
            </a:r>
            <a:r>
              <a:rPr lang="en-US" dirty="0" smtClean="0"/>
              <a:t> can be labeled with either I-131 or I-123. Although it is more expensive, I-123 </a:t>
            </a:r>
            <a:r>
              <a:rPr lang="en-US" dirty="0" err="1" smtClean="0"/>
              <a:t>MIBG</a:t>
            </a:r>
            <a:r>
              <a:rPr lang="en-US" dirty="0" smtClean="0"/>
              <a:t> is the preferred radiopharmaceutical because of much better image quality. Care must also be taken concerning the patients drug regimen because multiple drugs interfere with the uptake of </a:t>
            </a:r>
            <a:r>
              <a:rPr lang="en-US" dirty="0" err="1" smtClean="0"/>
              <a:t>MIBG</a:t>
            </a:r>
            <a:r>
              <a:rPr lang="en-US" dirty="0" smtClean="0"/>
              <a:t>.</a:t>
            </a:r>
          </a:p>
          <a:p>
            <a:pPr>
              <a:lnSpc>
                <a:spcPct val="120000"/>
              </a:lnSpc>
              <a:spcBef>
                <a:spcPts val="0"/>
              </a:spcBef>
            </a:pPr>
            <a:r>
              <a:rPr lang="en-US" dirty="0" smtClean="0"/>
              <a:t>Also it is important to know the </a:t>
            </a:r>
            <a:r>
              <a:rPr lang="en-US" dirty="0" err="1" smtClean="0"/>
              <a:t>biodistribution</a:t>
            </a:r>
            <a:r>
              <a:rPr lang="en-US" dirty="0" smtClean="0"/>
              <a:t> of the radiopharmaceutical in question. Comparing the I-123 </a:t>
            </a:r>
            <a:r>
              <a:rPr lang="en-US" dirty="0" err="1" smtClean="0"/>
              <a:t>MIBG</a:t>
            </a:r>
            <a:r>
              <a:rPr lang="en-US" dirty="0" smtClean="0"/>
              <a:t> and </a:t>
            </a:r>
            <a:r>
              <a:rPr lang="en-US" dirty="0" err="1" smtClean="0"/>
              <a:t>Tc99m</a:t>
            </a:r>
            <a:r>
              <a:rPr lang="en-US" dirty="0" smtClean="0"/>
              <a:t> </a:t>
            </a:r>
            <a:r>
              <a:rPr lang="en-US" dirty="0" err="1" smtClean="0"/>
              <a:t>MDP</a:t>
            </a:r>
            <a:r>
              <a:rPr lang="en-US" dirty="0" smtClean="0"/>
              <a:t> images helps to contrast the two agents.</a:t>
            </a:r>
          </a:p>
          <a:p>
            <a:pPr>
              <a:lnSpc>
                <a:spcPct val="120000"/>
              </a:lnSpc>
              <a:spcBef>
                <a:spcPts val="0"/>
              </a:spcBef>
            </a:pPr>
            <a:endParaRPr lang="en-US" dirty="0" smtClean="0"/>
          </a:p>
          <a:p>
            <a:pPr>
              <a:lnSpc>
                <a:spcPct val="120000"/>
              </a:lnSpc>
              <a:spcBef>
                <a:spcPts val="0"/>
              </a:spcBef>
            </a:pPr>
            <a:r>
              <a:rPr lang="en-US" dirty="0" smtClean="0"/>
              <a:t>Differential Diagnosis List</a:t>
            </a:r>
          </a:p>
          <a:p>
            <a:pPr>
              <a:lnSpc>
                <a:spcPct val="120000"/>
              </a:lnSpc>
              <a:spcBef>
                <a:spcPts val="0"/>
              </a:spcBef>
            </a:pPr>
            <a:r>
              <a:rPr lang="en-US" dirty="0" smtClean="0"/>
              <a:t>Metastatic </a:t>
            </a:r>
            <a:r>
              <a:rPr lang="en-US" dirty="0" err="1" smtClean="0"/>
              <a:t>pheochromocytoma</a:t>
            </a:r>
            <a:r>
              <a:rPr lang="en-US" dirty="0" smtClean="0"/>
              <a:t>, neuroblastoma, or other </a:t>
            </a:r>
            <a:r>
              <a:rPr lang="en-US" dirty="0" err="1" smtClean="0"/>
              <a:t>neuroectodermal</a:t>
            </a:r>
            <a:r>
              <a:rPr lang="en-US" dirty="0" smtClean="0"/>
              <a:t> tumor</a:t>
            </a:r>
            <a:endParaRPr lang="en-US" dirty="0"/>
          </a:p>
        </p:txBody>
      </p:sp>
    </p:spTree>
    <p:extLst>
      <p:ext uri="{BB962C8B-B14F-4D97-AF65-F5344CB8AC3E}">
        <p14:creationId xmlns:p14="http://schemas.microsoft.com/office/powerpoint/2010/main" val="267539675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95460"/>
          </a:xfrm>
        </p:spPr>
        <p:txBody>
          <a:bodyPr>
            <a:normAutofit/>
          </a:bodyPr>
          <a:lstStyle/>
          <a:p>
            <a:pPr algn="ctr"/>
            <a:r>
              <a:rPr lang="sr-Latn-RS" sz="3600" b="1" dirty="0" smtClean="0"/>
              <a:t>Patient 5</a:t>
            </a:r>
            <a:endParaRPr lang="en-US" sz="3600" b="1" dirty="0"/>
          </a:p>
        </p:txBody>
      </p:sp>
      <p:sp>
        <p:nvSpPr>
          <p:cNvPr id="3" name="Content Placeholder 2"/>
          <p:cNvSpPr>
            <a:spLocks noGrp="1"/>
          </p:cNvSpPr>
          <p:nvPr>
            <p:ph idx="1"/>
          </p:nvPr>
        </p:nvSpPr>
        <p:spPr>
          <a:xfrm>
            <a:off x="597877" y="1588232"/>
            <a:ext cx="11122269" cy="4351338"/>
          </a:xfrm>
        </p:spPr>
        <p:txBody>
          <a:bodyPr>
            <a:normAutofit lnSpcReduction="10000"/>
          </a:bodyPr>
          <a:lstStyle/>
          <a:p>
            <a:pPr>
              <a:lnSpc>
                <a:spcPct val="150000"/>
              </a:lnSpc>
            </a:pPr>
            <a:r>
              <a:rPr lang="en-US" dirty="0" smtClean="0"/>
              <a:t>Full history: While playing basketball, this eleven year-old boy developed knee pain which became progressively worse over the month prior to this examination. There is no history of significant trauma or infection, although the patient has a history of intermittent fevers and mild weight loss. On physical examination there is a palpable mass at the medial aspect of the right proximal tibia. The patient was referred by an orthopedic surgeon to rule out a malignant tumor.</a:t>
            </a:r>
          </a:p>
        </p:txBody>
      </p:sp>
    </p:spTree>
    <p:extLst>
      <p:ext uri="{BB962C8B-B14F-4D97-AF65-F5344CB8AC3E}">
        <p14:creationId xmlns:p14="http://schemas.microsoft.com/office/powerpoint/2010/main" val="273560600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776870"/>
            <a:ext cx="4622800" cy="2110264"/>
          </a:xfrm>
        </p:spPr>
        <p:txBody>
          <a:bodyPr>
            <a:normAutofit fontScale="92500" lnSpcReduction="10000"/>
          </a:bodyPr>
          <a:lstStyle/>
          <a:p>
            <a:r>
              <a:rPr lang="en-US" sz="2200" b="1" dirty="0" smtClean="0"/>
              <a:t>Bone Scan</a:t>
            </a:r>
            <a:r>
              <a:rPr lang="en-US" sz="2200" dirty="0" smtClean="0"/>
              <a:t>: There is markedly increased activity in the proximal 1/3 of the right tibia, with a second focus of intense activity slightly more distally. These findings are felt to be most consistent with an osteosarcoma with infectious a less likely possibility. No other abnormal foci are noted throughout the skeleton.</a:t>
            </a:r>
          </a:p>
          <a:p>
            <a:endParaRPr lang="en-US" dirty="0" smtClean="0"/>
          </a:p>
        </p:txBody>
      </p:sp>
      <p:sp>
        <p:nvSpPr>
          <p:cNvPr id="4" name="Rectangle 3"/>
          <p:cNvSpPr/>
          <p:nvPr/>
        </p:nvSpPr>
        <p:spPr>
          <a:xfrm>
            <a:off x="7044267" y="776869"/>
            <a:ext cx="3962400" cy="1754326"/>
          </a:xfrm>
          <a:prstGeom prst="rect">
            <a:avLst/>
          </a:prstGeom>
        </p:spPr>
        <p:txBody>
          <a:bodyPr wrap="square">
            <a:spAutoFit/>
          </a:bodyPr>
          <a:lstStyle/>
          <a:p>
            <a:r>
              <a:rPr lang="en-US" b="1" dirty="0" smtClean="0"/>
              <a:t>Plain films of the right knee and tibia:</a:t>
            </a:r>
          </a:p>
          <a:p>
            <a:r>
              <a:rPr lang="en-US" dirty="0" smtClean="0"/>
              <a:t>A mixed sclerotic/lytic lesion is seen that is felt to be most consistent with osteomyelitis or, less likely, osteosarcoma. A marker has been placed over the palpable mass.</a:t>
            </a:r>
            <a:endParaRPr lang="en-US" dirty="0"/>
          </a:p>
        </p:txBody>
      </p:sp>
      <p:sp>
        <p:nvSpPr>
          <p:cNvPr id="5" name="Rectangle 4"/>
          <p:cNvSpPr/>
          <p:nvPr/>
        </p:nvSpPr>
        <p:spPr>
          <a:xfrm>
            <a:off x="5075953" y="0"/>
            <a:ext cx="1795684" cy="646331"/>
          </a:xfrm>
          <a:prstGeom prst="rect">
            <a:avLst/>
          </a:prstGeom>
        </p:spPr>
        <p:txBody>
          <a:bodyPr wrap="none">
            <a:spAutoFit/>
          </a:bodyPr>
          <a:lstStyle/>
          <a:p>
            <a:r>
              <a:rPr lang="en-US" sz="3600" dirty="0" smtClean="0"/>
              <a:t>Findings</a:t>
            </a:r>
            <a:r>
              <a:rPr lang="en-US" dirty="0" smtClean="0"/>
              <a:t>:</a:t>
            </a:r>
          </a:p>
        </p:txBody>
      </p:sp>
      <p:pic>
        <p:nvPicPr>
          <p:cNvPr id="7" name="Content Placeholder 4"/>
          <p:cNvPicPr>
            <a:picLocks noChangeAspect="1"/>
          </p:cNvPicPr>
          <p:nvPr/>
        </p:nvPicPr>
        <p:blipFill>
          <a:blip r:embed="rId2"/>
          <a:stretch>
            <a:fillRect/>
          </a:stretch>
        </p:blipFill>
        <p:spPr>
          <a:xfrm>
            <a:off x="7410979" y="2887134"/>
            <a:ext cx="3228975" cy="2771775"/>
          </a:xfrm>
          <a:prstGeom prst="rect">
            <a:avLst/>
          </a:prstGeom>
        </p:spPr>
      </p:pic>
      <p:pic>
        <p:nvPicPr>
          <p:cNvPr id="8" name="Picture 7"/>
          <p:cNvPicPr>
            <a:picLocks noChangeAspect="1"/>
          </p:cNvPicPr>
          <p:nvPr/>
        </p:nvPicPr>
        <p:blipFill>
          <a:blip r:embed="rId3"/>
          <a:stretch>
            <a:fillRect/>
          </a:stretch>
        </p:blipFill>
        <p:spPr>
          <a:xfrm>
            <a:off x="1293470" y="2887134"/>
            <a:ext cx="2857500" cy="3810000"/>
          </a:xfrm>
          <a:prstGeom prst="rect">
            <a:avLst/>
          </a:prstGeom>
        </p:spPr>
      </p:pic>
    </p:spTree>
    <p:extLst>
      <p:ext uri="{BB962C8B-B14F-4D97-AF65-F5344CB8AC3E}">
        <p14:creationId xmlns:p14="http://schemas.microsoft.com/office/powerpoint/2010/main" val="54160605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half" idx="1"/>
          </p:nvPr>
        </p:nvSpPr>
        <p:spPr>
          <a:xfrm>
            <a:off x="821266" y="614892"/>
            <a:ext cx="5181600" cy="2551642"/>
          </a:xfrm>
        </p:spPr>
        <p:txBody>
          <a:bodyPr>
            <a:normAutofit fontScale="70000" lnSpcReduction="20000"/>
          </a:bodyPr>
          <a:lstStyle/>
          <a:p>
            <a:r>
              <a:rPr lang="en-US" dirty="0" err="1" smtClean="0"/>
              <a:t>MRI:A</a:t>
            </a:r>
            <a:r>
              <a:rPr lang="en-US" dirty="0" smtClean="0"/>
              <a:t> large soft tissue mass is seen within the proximal </a:t>
            </a:r>
            <a:r>
              <a:rPr lang="en-US" dirty="0" err="1" smtClean="0"/>
              <a:t>tibial</a:t>
            </a:r>
            <a:r>
              <a:rPr lang="en-US" dirty="0" smtClean="0"/>
              <a:t> metaphysis extending proximally into the epiphysis but not involving the knee joint. There is a "skip lesion" more distally in the </a:t>
            </a:r>
            <a:r>
              <a:rPr lang="en-US" dirty="0" err="1" smtClean="0"/>
              <a:t>tibial</a:t>
            </a:r>
            <a:r>
              <a:rPr lang="en-US" dirty="0" smtClean="0"/>
              <a:t> diaphysis. A break is seen in the medial cortex of the tibia with extension of the soft tissue mass which abuts but does not appear to evade the neurovascular bundle. All portions of the mass enhance with gadolinium.</a:t>
            </a:r>
          </a:p>
          <a:p>
            <a:endParaRPr lang="en-US" dirty="0"/>
          </a:p>
        </p:txBody>
      </p:sp>
      <p:sp>
        <p:nvSpPr>
          <p:cNvPr id="6" name="Content Placeholder 5"/>
          <p:cNvSpPr>
            <a:spLocks noGrp="1"/>
          </p:cNvSpPr>
          <p:nvPr>
            <p:ph sz="half" idx="2"/>
          </p:nvPr>
        </p:nvSpPr>
        <p:spPr>
          <a:xfrm>
            <a:off x="6172199" y="843492"/>
            <a:ext cx="5181600" cy="2094442"/>
          </a:xfrm>
        </p:spPr>
        <p:txBody>
          <a:bodyPr>
            <a:normAutofit fontScale="70000" lnSpcReduction="20000"/>
          </a:bodyPr>
          <a:lstStyle/>
          <a:p>
            <a:r>
              <a:rPr lang="en-US" dirty="0" smtClean="0"/>
              <a:t>CT: There is a destructive lesion in the proximal right tibia with cortical breakthrough anteriorly and cortical tunneling medially. A small anterior soft tissue or fluid collection is seen subperiosteally. The appearance was felt to be atypical for osteosarcoma and more likely indicated osteomyelitis.</a:t>
            </a:r>
          </a:p>
          <a:p>
            <a:endParaRPr lang="en-US" dirty="0"/>
          </a:p>
        </p:txBody>
      </p:sp>
      <p:pic>
        <p:nvPicPr>
          <p:cNvPr id="7" name="Picture 6"/>
          <p:cNvPicPr>
            <a:picLocks noChangeAspect="1"/>
          </p:cNvPicPr>
          <p:nvPr/>
        </p:nvPicPr>
        <p:blipFill>
          <a:blip r:embed="rId2"/>
          <a:stretch>
            <a:fillRect/>
          </a:stretch>
        </p:blipFill>
        <p:spPr>
          <a:xfrm>
            <a:off x="7011232" y="4077864"/>
            <a:ext cx="3503535" cy="2171205"/>
          </a:xfrm>
          <a:prstGeom prst="rect">
            <a:avLst/>
          </a:prstGeom>
        </p:spPr>
      </p:pic>
      <p:pic>
        <p:nvPicPr>
          <p:cNvPr id="8" name="Picture 7"/>
          <p:cNvPicPr>
            <a:picLocks noChangeAspect="1"/>
          </p:cNvPicPr>
          <p:nvPr/>
        </p:nvPicPr>
        <p:blipFill>
          <a:blip r:embed="rId3"/>
          <a:stretch>
            <a:fillRect/>
          </a:stretch>
        </p:blipFill>
        <p:spPr>
          <a:xfrm>
            <a:off x="2171170" y="3544868"/>
            <a:ext cx="2104497" cy="3017066"/>
          </a:xfrm>
          <a:prstGeom prst="rect">
            <a:avLst/>
          </a:prstGeom>
        </p:spPr>
      </p:pic>
    </p:spTree>
    <p:extLst>
      <p:ext uri="{BB962C8B-B14F-4D97-AF65-F5344CB8AC3E}">
        <p14:creationId xmlns:p14="http://schemas.microsoft.com/office/powerpoint/2010/main" val="39360583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9955" y="268411"/>
            <a:ext cx="10515600" cy="637198"/>
          </a:xfrm>
        </p:spPr>
        <p:txBody>
          <a:bodyPr>
            <a:normAutofit/>
          </a:bodyPr>
          <a:lstStyle/>
          <a:p>
            <a:pPr algn="ctr"/>
            <a:r>
              <a:rPr lang="sr-Latn-RS" sz="3600" b="1" dirty="0" smtClean="0"/>
              <a:t>Patient 1</a:t>
            </a:r>
            <a:endParaRPr lang="en-US" sz="3600" b="1" dirty="0"/>
          </a:p>
        </p:txBody>
      </p:sp>
      <p:sp>
        <p:nvSpPr>
          <p:cNvPr id="3" name="Content Placeholder 2"/>
          <p:cNvSpPr>
            <a:spLocks noGrp="1"/>
          </p:cNvSpPr>
          <p:nvPr>
            <p:ph idx="1"/>
          </p:nvPr>
        </p:nvSpPr>
        <p:spPr>
          <a:xfrm>
            <a:off x="363415" y="1119126"/>
            <a:ext cx="11312770" cy="2450551"/>
          </a:xfrm>
        </p:spPr>
        <p:txBody>
          <a:bodyPr>
            <a:noAutofit/>
          </a:bodyPr>
          <a:lstStyle/>
          <a:p>
            <a:pPr>
              <a:lnSpc>
                <a:spcPct val="100000"/>
              </a:lnSpc>
              <a:spcBef>
                <a:spcPts val="0"/>
              </a:spcBef>
            </a:pPr>
            <a:r>
              <a:rPr lang="en-US" sz="2400" dirty="0"/>
              <a:t>A 57-year-old woman, referred to Hospital </a:t>
            </a:r>
            <a:r>
              <a:rPr lang="en-US" sz="2400" dirty="0" smtClean="0"/>
              <a:t>due </a:t>
            </a:r>
            <a:r>
              <a:rPr lang="en-US" sz="2400" dirty="0"/>
              <a:t>to the presence of hepatic nodules that suggested of hemangiomas on abdominal ultrasonography </a:t>
            </a:r>
            <a:r>
              <a:rPr lang="en-US" sz="2400" dirty="0" smtClean="0"/>
              <a:t>and </a:t>
            </a:r>
            <a:r>
              <a:rPr lang="en-US" sz="2400" dirty="0"/>
              <a:t>diarrhea episodes with sporadic facial flushes</a:t>
            </a:r>
            <a:r>
              <a:rPr lang="en-US" sz="2400" dirty="0" smtClean="0"/>
              <a:t>.</a:t>
            </a:r>
            <a:endParaRPr lang="sr-Latn-ME" sz="2400" dirty="0" smtClean="0"/>
          </a:p>
          <a:p>
            <a:pPr>
              <a:lnSpc>
                <a:spcPct val="100000"/>
              </a:lnSpc>
              <a:spcBef>
                <a:spcPts val="0"/>
              </a:spcBef>
            </a:pPr>
            <a:r>
              <a:rPr lang="en-US" sz="2400" dirty="0"/>
              <a:t>During ambulatory investigation, the presence of 15 mm solid liver nodules in segments II and VIII was confirmed by computed tomography of the abdomen, with evidence of contrast washout in the late arterial phase. </a:t>
            </a:r>
            <a:endParaRPr lang="sr-Latn-RS" sz="2400" dirty="0" smtClean="0"/>
          </a:p>
        </p:txBody>
      </p:sp>
      <p:pic>
        <p:nvPicPr>
          <p:cNvPr id="4" name="Picture 3"/>
          <p:cNvPicPr>
            <a:picLocks noChangeAspect="1"/>
          </p:cNvPicPr>
          <p:nvPr/>
        </p:nvPicPr>
        <p:blipFill>
          <a:blip r:embed="rId2"/>
          <a:stretch>
            <a:fillRect/>
          </a:stretch>
        </p:blipFill>
        <p:spPr>
          <a:xfrm>
            <a:off x="5767755" y="4074160"/>
            <a:ext cx="6424246" cy="2783840"/>
          </a:xfrm>
          <a:prstGeom prst="rect">
            <a:avLst/>
          </a:prstGeom>
        </p:spPr>
      </p:pic>
      <p:sp>
        <p:nvSpPr>
          <p:cNvPr id="5" name="Rectangle 4"/>
          <p:cNvSpPr/>
          <p:nvPr/>
        </p:nvSpPr>
        <p:spPr>
          <a:xfrm>
            <a:off x="114301" y="3977444"/>
            <a:ext cx="5653454" cy="2677656"/>
          </a:xfrm>
          <a:prstGeom prst="rect">
            <a:avLst/>
          </a:prstGeom>
        </p:spPr>
        <p:txBody>
          <a:bodyPr wrap="square">
            <a:spAutoFit/>
          </a:bodyPr>
          <a:lstStyle/>
          <a:p>
            <a:pPr>
              <a:lnSpc>
                <a:spcPct val="100000"/>
              </a:lnSpc>
              <a:spcBef>
                <a:spcPts val="0"/>
              </a:spcBef>
            </a:pPr>
            <a:r>
              <a:rPr lang="en-US" sz="2400" dirty="0"/>
              <a:t>Magnetic resonance imaging  showed, in addition to nodules in segments II and VIII, other 5 mm nodules in segments V and VI. Due to the suspected malignancy of the hepatic tumor; the patient underwent biopsy of the liver, </a:t>
            </a:r>
            <a:r>
              <a:rPr lang="en-US" sz="2400" dirty="0" err="1"/>
              <a:t>omentum</a:t>
            </a:r>
            <a:r>
              <a:rPr lang="en-US" sz="2400" dirty="0"/>
              <a:t> and peritoneum.</a:t>
            </a:r>
            <a:endParaRPr lang="en-US" sz="2400" dirty="0"/>
          </a:p>
        </p:txBody>
      </p:sp>
    </p:spTree>
    <p:extLst>
      <p:ext uri="{BB962C8B-B14F-4D97-AF65-F5344CB8AC3E}">
        <p14:creationId xmlns:p14="http://schemas.microsoft.com/office/powerpoint/2010/main" val="184680986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365760" y="338667"/>
            <a:ext cx="10988040" cy="6299200"/>
          </a:xfrm>
        </p:spPr>
        <p:txBody>
          <a:bodyPr>
            <a:normAutofit fontScale="77500" lnSpcReduction="20000"/>
          </a:bodyPr>
          <a:lstStyle/>
          <a:p>
            <a:pPr>
              <a:lnSpc>
                <a:spcPct val="120000"/>
              </a:lnSpc>
              <a:spcBef>
                <a:spcPts val="0"/>
              </a:spcBef>
            </a:pPr>
            <a:r>
              <a:rPr lang="en-US" b="1" dirty="0"/>
              <a:t>Discussion:</a:t>
            </a:r>
          </a:p>
          <a:p>
            <a:pPr>
              <a:lnSpc>
                <a:spcPct val="120000"/>
              </a:lnSpc>
              <a:spcBef>
                <a:spcPts val="0"/>
              </a:spcBef>
            </a:pPr>
            <a:r>
              <a:rPr lang="en-US" dirty="0"/>
              <a:t>Initially, the referring physician felt this palpable mass represented an osteosarcoma, leading to a staging workup including CT of the chest, abdomen, and pelvis as well as an MRI and bone scan, before a tissue diagnosis was established. Difficulties arose when the unusual appearance of this lesion on CT scan with cortical tunneling and the appearance of the plain films of the knees raised the </a:t>
            </a:r>
            <a:r>
              <a:rPr lang="en-US" dirty="0" err="1"/>
              <a:t>possiblility</a:t>
            </a:r>
            <a:r>
              <a:rPr lang="en-US" dirty="0"/>
              <a:t> of osteomyelitis. The patient's history of fever and relatively sudden onset of this mass gave mild support to the possibility of osteomyelitis.</a:t>
            </a:r>
          </a:p>
          <a:p>
            <a:pPr>
              <a:lnSpc>
                <a:spcPct val="120000"/>
              </a:lnSpc>
              <a:spcBef>
                <a:spcPts val="0"/>
              </a:spcBef>
            </a:pPr>
            <a:r>
              <a:rPr lang="en-US" b="1" dirty="0" smtClean="0"/>
              <a:t>Follow-up:</a:t>
            </a:r>
            <a:endParaRPr lang="en-US" b="1" dirty="0"/>
          </a:p>
          <a:p>
            <a:pPr>
              <a:lnSpc>
                <a:spcPct val="120000"/>
              </a:lnSpc>
              <a:spcBef>
                <a:spcPts val="0"/>
              </a:spcBef>
            </a:pPr>
            <a:r>
              <a:rPr lang="en-US" dirty="0"/>
              <a:t>Biopsy of this lesion demonstrated findings classic for osteosarcoma. The pathologic specimens suggested osteoclastic-rich osteosarcoma.</a:t>
            </a:r>
          </a:p>
          <a:p>
            <a:pPr>
              <a:lnSpc>
                <a:spcPct val="120000"/>
              </a:lnSpc>
              <a:spcBef>
                <a:spcPts val="0"/>
              </a:spcBef>
            </a:pPr>
            <a:r>
              <a:rPr lang="en-US" b="1" dirty="0"/>
              <a:t>Major teaching point(s):</a:t>
            </a:r>
          </a:p>
          <a:p>
            <a:pPr marL="0" indent="0">
              <a:lnSpc>
                <a:spcPct val="120000"/>
              </a:lnSpc>
              <a:spcBef>
                <a:spcPts val="0"/>
              </a:spcBef>
              <a:buNone/>
            </a:pPr>
            <a:r>
              <a:rPr lang="en-US" dirty="0"/>
              <a:t>1. The primary use of bone scintigraphy was to assess for other metastatic lesions, not to define the type of tumor.</a:t>
            </a:r>
          </a:p>
          <a:p>
            <a:pPr marL="0" indent="0">
              <a:lnSpc>
                <a:spcPct val="120000"/>
              </a:lnSpc>
              <a:spcBef>
                <a:spcPts val="0"/>
              </a:spcBef>
              <a:buNone/>
            </a:pPr>
            <a:r>
              <a:rPr lang="en-US" dirty="0"/>
              <a:t>2. Bone scintigraphy is not the best way to distinguish osteomyelitis from osteosarcoma. However, in this example, the skip lesion (noted on both bone scintigraphy and MRI) strongly favored malignancy, especially osteosarcoma, over osteomyelitis which would otherwise have a similar appearance.</a:t>
            </a:r>
          </a:p>
          <a:p>
            <a:pPr>
              <a:lnSpc>
                <a:spcPct val="120000"/>
              </a:lnSpc>
              <a:spcBef>
                <a:spcPts val="0"/>
              </a:spcBef>
            </a:pPr>
            <a:r>
              <a:rPr lang="en-US" b="1" dirty="0" smtClean="0"/>
              <a:t>Differential </a:t>
            </a:r>
            <a:r>
              <a:rPr lang="en-US" b="1" dirty="0"/>
              <a:t>Diagnosis </a:t>
            </a:r>
            <a:r>
              <a:rPr lang="en-US" b="1" dirty="0" smtClean="0"/>
              <a:t>List</a:t>
            </a:r>
            <a:r>
              <a:rPr lang="en-US" dirty="0" smtClean="0"/>
              <a:t>: Osteosarcoma, Ewing's Sarcoma, Osteomyelitis</a:t>
            </a:r>
            <a:endParaRPr lang="en-US" dirty="0"/>
          </a:p>
        </p:txBody>
      </p:sp>
    </p:spTree>
    <p:extLst>
      <p:ext uri="{BB962C8B-B14F-4D97-AF65-F5344CB8AC3E}">
        <p14:creationId xmlns:p14="http://schemas.microsoft.com/office/powerpoint/2010/main" val="247720219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33913"/>
          </a:xfrm>
        </p:spPr>
        <p:txBody>
          <a:bodyPr/>
          <a:lstStyle/>
          <a:p>
            <a:pPr algn="ctr"/>
            <a:r>
              <a:rPr lang="sr-Latn-RS" b="1" dirty="0" smtClean="0"/>
              <a:t>Patient 7</a:t>
            </a:r>
            <a:endParaRPr lang="en-US" b="1" dirty="0"/>
          </a:p>
        </p:txBody>
      </p:sp>
      <p:sp>
        <p:nvSpPr>
          <p:cNvPr id="3" name="Content Placeholder 2"/>
          <p:cNvSpPr>
            <a:spLocks noGrp="1"/>
          </p:cNvSpPr>
          <p:nvPr>
            <p:ph idx="1"/>
          </p:nvPr>
        </p:nvSpPr>
        <p:spPr>
          <a:xfrm>
            <a:off x="354622" y="1245333"/>
            <a:ext cx="11260015" cy="4838944"/>
          </a:xfrm>
        </p:spPr>
        <p:txBody>
          <a:bodyPr>
            <a:normAutofit/>
          </a:bodyPr>
          <a:lstStyle/>
          <a:p>
            <a:r>
              <a:rPr lang="en-US" sz="3200" dirty="0"/>
              <a:t>Full history:</a:t>
            </a:r>
          </a:p>
          <a:p>
            <a:r>
              <a:rPr lang="en-US" sz="3200" dirty="0"/>
              <a:t>69-year old man with known prostatic carcinoma diagnosed in March 1992. Radical prostatectomy was performed in June 1992. </a:t>
            </a:r>
            <a:endParaRPr lang="sr-Latn-RS" sz="3200" dirty="0" smtClean="0"/>
          </a:p>
          <a:p>
            <a:r>
              <a:rPr lang="sr-Latn-RS" sz="3200" dirty="0" smtClean="0"/>
              <a:t>Therapy: </a:t>
            </a:r>
            <a:r>
              <a:rPr lang="en-GB" sz="3200" dirty="0"/>
              <a:t>androgen deprivation therapy (ADT</a:t>
            </a:r>
            <a:r>
              <a:rPr lang="en-GB" sz="3200" dirty="0" smtClean="0"/>
              <a:t>)</a:t>
            </a:r>
            <a:r>
              <a:rPr lang="sr-Latn-RS" sz="3200" dirty="0" smtClean="0"/>
              <a:t> – PD</a:t>
            </a:r>
          </a:p>
          <a:p>
            <a:r>
              <a:rPr lang="sr-Latn-RS" sz="3200" dirty="0" smtClean="0"/>
              <a:t>Chemotherapy Docetaxel – PD</a:t>
            </a:r>
          </a:p>
          <a:p>
            <a:r>
              <a:rPr lang="en-US" sz="3200" dirty="0" smtClean="0"/>
              <a:t>The </a:t>
            </a:r>
            <a:r>
              <a:rPr lang="en-US" sz="3200" dirty="0"/>
              <a:t>patient is currently under </a:t>
            </a:r>
            <a:r>
              <a:rPr lang="sr-Latn-RS" sz="3200" dirty="0" smtClean="0"/>
              <a:t>consideration for radionuclide therapy with labelled PSMA</a:t>
            </a:r>
            <a:endParaRPr lang="en-US" sz="3200" dirty="0"/>
          </a:p>
        </p:txBody>
      </p:sp>
    </p:spTree>
    <p:extLst>
      <p:ext uri="{BB962C8B-B14F-4D97-AF65-F5344CB8AC3E}">
        <p14:creationId xmlns:p14="http://schemas.microsoft.com/office/powerpoint/2010/main" val="334802715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3115964"/>
            <a:ext cx="6439361" cy="3327617"/>
          </a:xfrm>
          <a:prstGeom prst="rect">
            <a:avLst/>
          </a:prstGeom>
        </p:spPr>
      </p:pic>
      <p:pic>
        <p:nvPicPr>
          <p:cNvPr id="7" name="Picture 6"/>
          <p:cNvPicPr>
            <a:picLocks noChangeAspect="1"/>
          </p:cNvPicPr>
          <p:nvPr/>
        </p:nvPicPr>
        <p:blipFill>
          <a:blip r:embed="rId3"/>
          <a:stretch>
            <a:fillRect/>
          </a:stretch>
        </p:blipFill>
        <p:spPr>
          <a:xfrm>
            <a:off x="6439361" y="3227293"/>
            <a:ext cx="5665768" cy="3345547"/>
          </a:xfrm>
          <a:prstGeom prst="rect">
            <a:avLst/>
          </a:prstGeom>
        </p:spPr>
      </p:pic>
      <p:sp>
        <p:nvSpPr>
          <p:cNvPr id="10" name="Rectangle 9"/>
          <p:cNvSpPr/>
          <p:nvPr/>
        </p:nvSpPr>
        <p:spPr>
          <a:xfrm>
            <a:off x="343360" y="528015"/>
            <a:ext cx="11499015" cy="1900007"/>
          </a:xfrm>
          <a:prstGeom prst="rect">
            <a:avLst/>
          </a:prstGeom>
        </p:spPr>
        <p:txBody>
          <a:bodyPr wrap="square">
            <a:spAutoFit/>
          </a:bodyPr>
          <a:lstStyle/>
          <a:p>
            <a:pPr marL="228600" lvl="0" indent="-228600">
              <a:lnSpc>
                <a:spcPct val="90000"/>
              </a:lnSpc>
              <a:spcBef>
                <a:spcPts val="1000"/>
              </a:spcBef>
              <a:buFont typeface="Arial" panose="020B0604020202020204" pitchFamily="34" charset="0"/>
              <a:buChar char="•"/>
            </a:pPr>
            <a:r>
              <a:rPr lang="en-US" sz="2800" dirty="0" smtClean="0">
                <a:solidFill>
                  <a:prstClr val="black"/>
                </a:solidFill>
              </a:rPr>
              <a:t>Radiopharmaceutical:</a:t>
            </a:r>
            <a:r>
              <a:rPr lang="sr-Latn-RS" sz="2800" dirty="0" smtClean="0">
                <a:solidFill>
                  <a:prstClr val="black"/>
                </a:solidFill>
              </a:rPr>
              <a:t>Ga</a:t>
            </a:r>
            <a:r>
              <a:rPr lang="en-US" sz="2800" dirty="0" smtClean="0">
                <a:solidFill>
                  <a:prstClr val="black"/>
                </a:solidFill>
              </a:rPr>
              <a:t>-</a:t>
            </a:r>
            <a:r>
              <a:rPr lang="sr-Latn-RS" sz="2800" dirty="0" smtClean="0">
                <a:solidFill>
                  <a:prstClr val="black"/>
                </a:solidFill>
              </a:rPr>
              <a:t>68</a:t>
            </a:r>
            <a:r>
              <a:rPr lang="en-US" sz="2800" dirty="0" smtClean="0">
                <a:solidFill>
                  <a:prstClr val="black"/>
                </a:solidFill>
              </a:rPr>
              <a:t> </a:t>
            </a:r>
            <a:r>
              <a:rPr lang="sr-Latn-RS" sz="2800" dirty="0" smtClean="0">
                <a:solidFill>
                  <a:prstClr val="black"/>
                </a:solidFill>
              </a:rPr>
              <a:t>PSMA</a:t>
            </a:r>
            <a:endParaRPr lang="en-US" sz="2800" dirty="0">
              <a:solidFill>
                <a:prstClr val="black"/>
              </a:solidFill>
            </a:endParaRPr>
          </a:p>
          <a:p>
            <a:pPr marL="228600" lvl="0" indent="-228600">
              <a:lnSpc>
                <a:spcPct val="90000"/>
              </a:lnSpc>
              <a:spcBef>
                <a:spcPts val="1000"/>
              </a:spcBef>
              <a:buFont typeface="Arial" panose="020B0604020202020204" pitchFamily="34" charset="0"/>
              <a:buChar char="•"/>
            </a:pPr>
            <a:r>
              <a:rPr lang="en-US" sz="2800" dirty="0">
                <a:solidFill>
                  <a:prstClr val="black"/>
                </a:solidFill>
              </a:rPr>
              <a:t>Findings:</a:t>
            </a:r>
          </a:p>
          <a:p>
            <a:pPr marL="228600" lvl="0" indent="-228600">
              <a:lnSpc>
                <a:spcPct val="90000"/>
              </a:lnSpc>
              <a:spcBef>
                <a:spcPts val="1000"/>
              </a:spcBef>
              <a:buFont typeface="Arial" panose="020B0604020202020204" pitchFamily="34" charset="0"/>
              <a:buChar char="•"/>
            </a:pPr>
            <a:r>
              <a:rPr lang="en-US" sz="2800" dirty="0">
                <a:solidFill>
                  <a:prstClr val="black"/>
                </a:solidFill>
              </a:rPr>
              <a:t>Multiple areas of increased uptake consistent with </a:t>
            </a:r>
            <a:r>
              <a:rPr lang="sr-Latn-RS" sz="2800" dirty="0">
                <a:solidFill>
                  <a:prstClr val="black"/>
                </a:solidFill>
              </a:rPr>
              <a:t>prostate cancer</a:t>
            </a:r>
            <a:r>
              <a:rPr lang="en-US" sz="2800" dirty="0">
                <a:solidFill>
                  <a:prstClr val="black"/>
                </a:solidFill>
              </a:rPr>
              <a:t> </a:t>
            </a:r>
            <a:r>
              <a:rPr lang="en-US" sz="2800" dirty="0" smtClean="0">
                <a:solidFill>
                  <a:prstClr val="black"/>
                </a:solidFill>
              </a:rPr>
              <a:t>metastases</a:t>
            </a:r>
            <a:r>
              <a:rPr lang="sr-Latn-RS" sz="2800" dirty="0" smtClean="0">
                <a:solidFill>
                  <a:prstClr val="black"/>
                </a:solidFill>
              </a:rPr>
              <a:t> in the pelvis mediastinal lymph nodes</a:t>
            </a:r>
            <a:endParaRPr lang="en-US" sz="2800" dirty="0">
              <a:solidFill>
                <a:prstClr val="black"/>
              </a:solidFill>
            </a:endParaRPr>
          </a:p>
        </p:txBody>
      </p:sp>
    </p:spTree>
    <p:extLst>
      <p:ext uri="{BB962C8B-B14F-4D97-AF65-F5344CB8AC3E}">
        <p14:creationId xmlns:p14="http://schemas.microsoft.com/office/powerpoint/2010/main" val="13671352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838200" y="404446"/>
            <a:ext cx="10515600" cy="3736731"/>
          </a:xfrm>
        </p:spPr>
        <p:txBody>
          <a:bodyPr>
            <a:noAutofit/>
          </a:bodyPr>
          <a:lstStyle/>
          <a:p>
            <a:pPr>
              <a:lnSpc>
                <a:spcPct val="100000"/>
              </a:lnSpc>
              <a:spcBef>
                <a:spcPts val="600"/>
              </a:spcBef>
            </a:pPr>
            <a:r>
              <a:rPr lang="sr-Latn-RS" sz="3200" dirty="0" smtClean="0"/>
              <a:t>PH: </a:t>
            </a:r>
            <a:r>
              <a:rPr lang="en-US" sz="3200" dirty="0" smtClean="0"/>
              <a:t>The </a:t>
            </a:r>
            <a:r>
              <a:rPr lang="en-US" sz="3200" dirty="0" err="1"/>
              <a:t>omentum</a:t>
            </a:r>
            <a:r>
              <a:rPr lang="en-US" sz="3200" dirty="0"/>
              <a:t> and peritoneum presented no neoplasia. In hepatic tissue, the nature of the lesion was confirmed by immunohistochemistry, that showed positivity for </a:t>
            </a:r>
            <a:r>
              <a:rPr lang="en-US" sz="3200" dirty="0" err="1"/>
              <a:t>synaptophysin</a:t>
            </a:r>
            <a:r>
              <a:rPr lang="en-US" sz="3200" dirty="0"/>
              <a:t> (clone SY38), chromogranin A (clone DAK-A3), CDX-2, AE1/AE3 diffusely and KI-67 positive on 2% of cells. </a:t>
            </a:r>
            <a:endParaRPr lang="sr-Latn-RS" sz="3200" dirty="0" smtClean="0"/>
          </a:p>
          <a:p>
            <a:pPr>
              <a:lnSpc>
                <a:spcPct val="100000"/>
              </a:lnSpc>
              <a:spcBef>
                <a:spcPts val="600"/>
              </a:spcBef>
            </a:pPr>
            <a:r>
              <a:rPr lang="en-US" sz="3200" dirty="0" smtClean="0"/>
              <a:t>The </a:t>
            </a:r>
            <a:r>
              <a:rPr lang="en-US" sz="3200" dirty="0" smtClean="0"/>
              <a:t>immunohistochemically </a:t>
            </a:r>
            <a:r>
              <a:rPr lang="en-US" sz="3200" dirty="0"/>
              <a:t>panel was accordant with an infiltrative and well differentiated neuroendocrine tumor in the liver, with its origin in the digestive tract. </a:t>
            </a:r>
            <a:endParaRPr lang="sr-Latn-RS" sz="3200" dirty="0" smtClean="0"/>
          </a:p>
          <a:p>
            <a:pPr>
              <a:lnSpc>
                <a:spcPct val="100000"/>
              </a:lnSpc>
              <a:spcBef>
                <a:spcPts val="600"/>
              </a:spcBef>
            </a:pPr>
            <a:r>
              <a:rPr lang="en-US" sz="3200" dirty="0" smtClean="0"/>
              <a:t>After </a:t>
            </a:r>
            <a:r>
              <a:rPr lang="en-US" sz="3200" dirty="0"/>
              <a:t>the biopsy results, was requested a 24 h urine 5-hydroxy-indolacetic acid test.</a:t>
            </a:r>
          </a:p>
        </p:txBody>
      </p:sp>
    </p:spTree>
    <p:extLst>
      <p:ext uri="{BB962C8B-B14F-4D97-AF65-F5344CB8AC3E}">
        <p14:creationId xmlns:p14="http://schemas.microsoft.com/office/powerpoint/2010/main" val="41859201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2737" y="278178"/>
            <a:ext cx="3577662" cy="4351338"/>
          </a:xfrm>
        </p:spPr>
        <p:txBody>
          <a:bodyPr>
            <a:noAutofit/>
          </a:bodyPr>
          <a:lstStyle/>
          <a:p>
            <a:pPr algn="just">
              <a:lnSpc>
                <a:spcPct val="100000"/>
              </a:lnSpc>
              <a:spcBef>
                <a:spcPts val="0"/>
              </a:spcBef>
            </a:pPr>
            <a:r>
              <a:rPr lang="en-US" sz="2000" dirty="0" err="1" smtClean="0"/>
              <a:t>OctreoScan</a:t>
            </a:r>
            <a:r>
              <a:rPr lang="en-US" sz="2000" dirty="0" smtClean="0"/>
              <a:t> </a:t>
            </a:r>
            <a:endParaRPr lang="sr-Latn-RS" sz="2000" dirty="0" smtClean="0"/>
          </a:p>
          <a:p>
            <a:pPr marL="0" indent="0" algn="just">
              <a:lnSpc>
                <a:spcPct val="100000"/>
              </a:lnSpc>
              <a:spcBef>
                <a:spcPts val="0"/>
              </a:spcBef>
              <a:buNone/>
            </a:pPr>
            <a:r>
              <a:rPr lang="en-US" sz="2000" dirty="0" smtClean="0"/>
              <a:t>confirmed </a:t>
            </a:r>
            <a:r>
              <a:rPr lang="en-US" sz="2000" dirty="0"/>
              <a:t>the presence of polypoid lesions in the </a:t>
            </a:r>
            <a:r>
              <a:rPr lang="en-US" sz="2000" dirty="0" err="1"/>
              <a:t>ileal</a:t>
            </a:r>
            <a:r>
              <a:rPr lang="en-US" sz="2000" dirty="0"/>
              <a:t> region and mesenteric lymph node metastasis. </a:t>
            </a:r>
            <a:endParaRPr lang="sr-Latn-RS" sz="2000" dirty="0" smtClean="0"/>
          </a:p>
          <a:p>
            <a:pPr marL="0" indent="0" algn="just">
              <a:lnSpc>
                <a:spcPct val="100000"/>
              </a:lnSpc>
              <a:spcBef>
                <a:spcPts val="0"/>
              </a:spcBef>
              <a:buNone/>
            </a:pPr>
            <a:r>
              <a:rPr lang="en-US" sz="2000" dirty="0" smtClean="0"/>
              <a:t>The </a:t>
            </a:r>
            <a:r>
              <a:rPr lang="en-US" sz="2000" dirty="0"/>
              <a:t>patient underwent an intraoperative </a:t>
            </a:r>
            <a:r>
              <a:rPr lang="en-US" sz="2000" dirty="0" err="1"/>
              <a:t>enteroscopy</a:t>
            </a:r>
            <a:r>
              <a:rPr lang="en-US" sz="2000" dirty="0"/>
              <a:t> and a tumor resection in the small intestine, with the removal of 80 cm of ileum and the realization of an </a:t>
            </a:r>
            <a:r>
              <a:rPr lang="en-US" sz="2000" dirty="0" err="1"/>
              <a:t>enteroenteroanastomosis</a:t>
            </a:r>
            <a:r>
              <a:rPr lang="en-US" sz="2000" dirty="0"/>
              <a:t>. Furthermore, were removed nine </a:t>
            </a:r>
            <a:r>
              <a:rPr lang="en-US" sz="2000" dirty="0" err="1"/>
              <a:t>lymphnodes</a:t>
            </a:r>
            <a:r>
              <a:rPr lang="en-US" sz="2000" dirty="0"/>
              <a:t>. </a:t>
            </a:r>
            <a:endParaRPr lang="sr-Latn-RS" sz="2000" dirty="0" smtClean="0"/>
          </a:p>
          <a:p>
            <a:pPr marL="0" indent="0" algn="just">
              <a:lnSpc>
                <a:spcPct val="100000"/>
              </a:lnSpc>
              <a:spcBef>
                <a:spcPts val="0"/>
              </a:spcBef>
              <a:buNone/>
            </a:pPr>
            <a:r>
              <a:rPr lang="en-US" sz="2000" dirty="0" smtClean="0"/>
              <a:t>She </a:t>
            </a:r>
            <a:r>
              <a:rPr lang="en-US" sz="2000" dirty="0"/>
              <a:t>has evolved well in the postoperative period and was discharged with a prescription of </a:t>
            </a:r>
            <a:r>
              <a:rPr lang="en-US" sz="2000" dirty="0" err="1"/>
              <a:t>Sandostatin</a:t>
            </a:r>
            <a:r>
              <a:rPr lang="en-US" sz="2000" dirty="0"/>
              <a:t> LAR (Octreotide 20 mg at 4-week intervals).</a:t>
            </a:r>
          </a:p>
        </p:txBody>
      </p:sp>
      <p:pic>
        <p:nvPicPr>
          <p:cNvPr id="4" name="Picture 3"/>
          <p:cNvPicPr>
            <a:picLocks noChangeAspect="1"/>
          </p:cNvPicPr>
          <p:nvPr/>
        </p:nvPicPr>
        <p:blipFill>
          <a:blip r:embed="rId2"/>
          <a:stretch>
            <a:fillRect/>
          </a:stretch>
        </p:blipFill>
        <p:spPr>
          <a:xfrm>
            <a:off x="7299712" y="99396"/>
            <a:ext cx="4892288" cy="6758604"/>
          </a:xfrm>
          <a:prstGeom prst="rect">
            <a:avLst/>
          </a:prstGeom>
        </p:spPr>
      </p:pic>
      <p:pic>
        <p:nvPicPr>
          <p:cNvPr id="5" name="Picture 4"/>
          <p:cNvPicPr>
            <a:picLocks noChangeAspect="1"/>
          </p:cNvPicPr>
          <p:nvPr/>
        </p:nvPicPr>
        <p:blipFill>
          <a:blip r:embed="rId3"/>
          <a:stretch>
            <a:fillRect/>
          </a:stretch>
        </p:blipFill>
        <p:spPr>
          <a:xfrm>
            <a:off x="3875319" y="99395"/>
            <a:ext cx="3349473" cy="6679473"/>
          </a:xfrm>
          <a:prstGeom prst="rect">
            <a:avLst/>
          </a:prstGeom>
        </p:spPr>
      </p:pic>
    </p:spTree>
    <p:extLst>
      <p:ext uri="{BB962C8B-B14F-4D97-AF65-F5344CB8AC3E}">
        <p14:creationId xmlns:p14="http://schemas.microsoft.com/office/powerpoint/2010/main" val="19529078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86507" y="694593"/>
            <a:ext cx="11268807" cy="5271355"/>
          </a:xfrm>
        </p:spPr>
        <p:txBody>
          <a:bodyPr>
            <a:normAutofit fontScale="92500" lnSpcReduction="20000"/>
          </a:bodyPr>
          <a:lstStyle/>
          <a:p>
            <a:pPr>
              <a:lnSpc>
                <a:spcPct val="150000"/>
              </a:lnSpc>
            </a:pPr>
            <a:r>
              <a:rPr lang="en-US" dirty="0"/>
              <a:t>After one year postoperatively, was observed a significant improvement. After six applications of </a:t>
            </a:r>
            <a:r>
              <a:rPr lang="en-US" dirty="0" err="1"/>
              <a:t>Sandostatin</a:t>
            </a:r>
            <a:r>
              <a:rPr lang="en-US" dirty="0"/>
              <a:t> LAR, the symptoms were reduced, from two episodes of diarrhea per day and sporadic facial flushes to only one diarrhea episode and no facial flushes every two weeks. </a:t>
            </a:r>
            <a:endParaRPr lang="sr-Latn-RS" dirty="0" smtClean="0"/>
          </a:p>
          <a:p>
            <a:pPr>
              <a:lnSpc>
                <a:spcPct val="150000"/>
              </a:lnSpc>
            </a:pPr>
            <a:r>
              <a:rPr lang="en-US" dirty="0" smtClean="0"/>
              <a:t>The </a:t>
            </a:r>
            <a:r>
              <a:rPr lang="en-US" dirty="0"/>
              <a:t>results of the 24 h urine 5-hydroxy-indolacetic acid test presented significant decrease as well. Before surgery and octreotide, the values were 71.3 mg, which reduced to 6.9 mg on the following postoperative and octreotide analysis</a:t>
            </a:r>
            <a:r>
              <a:rPr lang="en-US" dirty="0" smtClean="0"/>
              <a:t>.</a:t>
            </a:r>
            <a:endParaRPr lang="sr-Latn-RS" dirty="0" smtClean="0"/>
          </a:p>
          <a:p>
            <a:pPr>
              <a:lnSpc>
                <a:spcPct val="150000"/>
              </a:lnSpc>
            </a:pPr>
            <a:r>
              <a:rPr lang="en-US" dirty="0" smtClean="0"/>
              <a:t> </a:t>
            </a:r>
            <a:r>
              <a:rPr lang="en-US" dirty="0"/>
              <a:t>The patient remains under medical monitoring to assess the possibility of the hepatic metastasis resection.</a:t>
            </a:r>
          </a:p>
        </p:txBody>
      </p:sp>
    </p:spTree>
    <p:extLst>
      <p:ext uri="{BB962C8B-B14F-4D97-AF65-F5344CB8AC3E}">
        <p14:creationId xmlns:p14="http://schemas.microsoft.com/office/powerpoint/2010/main" val="35539440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684742"/>
          </a:xfrm>
        </p:spPr>
        <p:txBody>
          <a:bodyPr>
            <a:normAutofit/>
          </a:bodyPr>
          <a:lstStyle/>
          <a:p>
            <a:pPr algn="ctr"/>
            <a:r>
              <a:rPr lang="en-US" sz="3600" b="1" dirty="0" smtClean="0"/>
              <a:t>Patient </a:t>
            </a:r>
            <a:r>
              <a:rPr lang="sr-Latn-RS" sz="3600" b="1" dirty="0" smtClean="0"/>
              <a:t>2</a:t>
            </a:r>
            <a:endParaRPr lang="en-US" sz="3600" b="1" dirty="0"/>
          </a:p>
        </p:txBody>
      </p:sp>
      <p:sp>
        <p:nvSpPr>
          <p:cNvPr id="3" name="Content Placeholder 2"/>
          <p:cNvSpPr>
            <a:spLocks noGrp="1"/>
          </p:cNvSpPr>
          <p:nvPr>
            <p:ph idx="1"/>
          </p:nvPr>
        </p:nvSpPr>
        <p:spPr>
          <a:xfrm>
            <a:off x="380999" y="1248508"/>
            <a:ext cx="11602915" cy="4691063"/>
          </a:xfrm>
        </p:spPr>
        <p:txBody>
          <a:bodyPr>
            <a:normAutofit fontScale="85000" lnSpcReduction="10000"/>
          </a:bodyPr>
          <a:lstStyle/>
          <a:p>
            <a:pPr>
              <a:lnSpc>
                <a:spcPct val="150000"/>
              </a:lnSpc>
            </a:pPr>
            <a:r>
              <a:rPr lang="en-US" dirty="0" smtClean="0"/>
              <a:t>82 year old female. Complaint: gastritis</a:t>
            </a:r>
          </a:p>
          <a:p>
            <a:pPr marL="0" indent="0">
              <a:lnSpc>
                <a:spcPct val="150000"/>
              </a:lnSpc>
              <a:buNone/>
            </a:pPr>
            <a:r>
              <a:rPr lang="en-US" dirty="0" smtClean="0"/>
              <a:t>• Lab results: </a:t>
            </a:r>
            <a:r>
              <a:rPr lang="en-US" dirty="0" err="1" smtClean="0"/>
              <a:t>hypergastrinemia</a:t>
            </a:r>
            <a:r>
              <a:rPr lang="en-US" dirty="0" smtClean="0"/>
              <a:t> (fasting serum gastrin, 1600 </a:t>
            </a:r>
            <a:r>
              <a:rPr lang="en-US" dirty="0" err="1" smtClean="0"/>
              <a:t>pg</a:t>
            </a:r>
            <a:r>
              <a:rPr lang="en-US" dirty="0" smtClean="0"/>
              <a:t>/ml).</a:t>
            </a:r>
          </a:p>
          <a:p>
            <a:pPr>
              <a:lnSpc>
                <a:spcPct val="150000"/>
              </a:lnSpc>
            </a:pPr>
            <a:r>
              <a:rPr lang="en-US" dirty="0" smtClean="0"/>
              <a:t>Upper endoscopy findings: </a:t>
            </a:r>
            <a:r>
              <a:rPr lang="en-US" dirty="0" err="1" smtClean="0"/>
              <a:t>Micronodular</a:t>
            </a:r>
            <a:r>
              <a:rPr lang="en-US" dirty="0" smtClean="0"/>
              <a:t> mucosa in gastric fundus with multiple 1-mm lesions. 3 lesions &gt; 1 mm were resected.</a:t>
            </a:r>
          </a:p>
          <a:p>
            <a:pPr>
              <a:lnSpc>
                <a:spcPct val="150000"/>
              </a:lnSpc>
            </a:pPr>
            <a:r>
              <a:rPr lang="en-US" dirty="0" err="1" smtClean="0"/>
              <a:t>Anatomopathology</a:t>
            </a:r>
            <a:r>
              <a:rPr lang="en-US" dirty="0" smtClean="0"/>
              <a:t> results: Diffuse chronic atrophic gastritis. Focal intestinal metaplasia with no dysplasia. Neuroendocrine </a:t>
            </a:r>
            <a:r>
              <a:rPr lang="en-US" dirty="0" err="1" smtClean="0"/>
              <a:t>micronodular</a:t>
            </a:r>
            <a:r>
              <a:rPr lang="en-US" dirty="0" smtClean="0"/>
              <a:t> hyperplasia. Type-1 neuroendocrine tumor suspected. The patient refused surgical </a:t>
            </a:r>
            <a:r>
              <a:rPr lang="en-US" dirty="0" err="1" smtClean="0"/>
              <a:t>antrectomy</a:t>
            </a:r>
            <a:r>
              <a:rPr lang="en-US" dirty="0" smtClean="0"/>
              <a:t>. A somatostatin receptor scintigraphy was ordered to identify a </a:t>
            </a:r>
            <a:r>
              <a:rPr lang="en-US" dirty="0" err="1" smtClean="0"/>
              <a:t>gastrinoma</a:t>
            </a:r>
            <a:r>
              <a:rPr lang="en-US" dirty="0" smtClean="0"/>
              <a:t> and to rule out a gastric carcinoid.</a:t>
            </a:r>
            <a:endParaRPr lang="en-US" dirty="0"/>
          </a:p>
        </p:txBody>
      </p:sp>
    </p:spTree>
    <p:extLst>
      <p:ext uri="{BB962C8B-B14F-4D97-AF65-F5344CB8AC3E}">
        <p14:creationId xmlns:p14="http://schemas.microsoft.com/office/powerpoint/2010/main" val="15269824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tretch>
            <a:fillRect/>
          </a:stretch>
        </p:blipFill>
        <p:spPr>
          <a:xfrm>
            <a:off x="284651" y="615460"/>
            <a:ext cx="6092886" cy="5374145"/>
          </a:xfrm>
          <a:prstGeom prst="rect">
            <a:avLst/>
          </a:prstGeom>
        </p:spPr>
      </p:pic>
      <p:pic>
        <p:nvPicPr>
          <p:cNvPr id="5" name="Picture 4"/>
          <p:cNvPicPr>
            <a:picLocks noChangeAspect="1"/>
          </p:cNvPicPr>
          <p:nvPr/>
        </p:nvPicPr>
        <p:blipFill>
          <a:blip r:embed="rId3"/>
          <a:stretch>
            <a:fillRect/>
          </a:stretch>
        </p:blipFill>
        <p:spPr>
          <a:xfrm>
            <a:off x="6931086" y="615460"/>
            <a:ext cx="4750777" cy="4353436"/>
          </a:xfrm>
          <a:prstGeom prst="rect">
            <a:avLst/>
          </a:prstGeom>
        </p:spPr>
      </p:pic>
      <p:sp>
        <p:nvSpPr>
          <p:cNvPr id="6" name="Rectangle 5"/>
          <p:cNvSpPr/>
          <p:nvPr/>
        </p:nvSpPr>
        <p:spPr>
          <a:xfrm>
            <a:off x="6705600" y="5316870"/>
            <a:ext cx="4812323" cy="954107"/>
          </a:xfrm>
          <a:prstGeom prst="rect">
            <a:avLst/>
          </a:prstGeom>
        </p:spPr>
        <p:txBody>
          <a:bodyPr wrap="square">
            <a:spAutoFit/>
          </a:bodyPr>
          <a:lstStyle/>
          <a:p>
            <a:r>
              <a:rPr lang="en-US" sz="2800" dirty="0" smtClean="0"/>
              <a:t>CT slice provided for orientation</a:t>
            </a:r>
          </a:p>
          <a:p>
            <a:r>
              <a:rPr lang="en-US" sz="2800" dirty="0" smtClean="0"/>
              <a:t>purposes.</a:t>
            </a:r>
            <a:endParaRPr lang="en-US" sz="2800" dirty="0"/>
          </a:p>
        </p:txBody>
      </p:sp>
    </p:spTree>
    <p:extLst>
      <p:ext uri="{BB962C8B-B14F-4D97-AF65-F5344CB8AC3E}">
        <p14:creationId xmlns:p14="http://schemas.microsoft.com/office/powerpoint/2010/main" val="9622841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5559" y="171695"/>
            <a:ext cx="10405533" cy="744008"/>
          </a:xfrm>
        </p:spPr>
        <p:txBody>
          <a:bodyPr>
            <a:normAutofit fontScale="90000"/>
          </a:bodyPr>
          <a:lstStyle/>
          <a:p>
            <a:r>
              <a:rPr lang="en-US" dirty="0" smtClean="0"/>
              <a:t/>
            </a:r>
            <a:br>
              <a:rPr lang="en-US" dirty="0" smtClean="0"/>
            </a:br>
            <a:r>
              <a:rPr lang="en-US" sz="4000" dirty="0" smtClean="0"/>
              <a:t>Teaching Points</a:t>
            </a:r>
            <a:br>
              <a:rPr lang="en-US" sz="4000" dirty="0" smtClean="0"/>
            </a:br>
            <a:endParaRPr lang="en-US" sz="4000" dirty="0"/>
          </a:p>
        </p:txBody>
      </p:sp>
      <p:sp>
        <p:nvSpPr>
          <p:cNvPr id="3" name="Content Placeholder 2"/>
          <p:cNvSpPr>
            <a:spLocks noGrp="1"/>
          </p:cNvSpPr>
          <p:nvPr>
            <p:ph idx="1"/>
          </p:nvPr>
        </p:nvSpPr>
        <p:spPr>
          <a:xfrm>
            <a:off x="312939" y="1109134"/>
            <a:ext cx="11676185" cy="5441135"/>
          </a:xfrm>
        </p:spPr>
        <p:txBody>
          <a:bodyPr>
            <a:normAutofit fontScale="92500" lnSpcReduction="10000"/>
          </a:bodyPr>
          <a:lstStyle/>
          <a:p>
            <a:pPr>
              <a:lnSpc>
                <a:spcPct val="150000"/>
              </a:lnSpc>
            </a:pPr>
            <a:r>
              <a:rPr lang="en-US" dirty="0" smtClean="0"/>
              <a:t>In type 1 gastric carcinoids, diminution of parietal cell function (e.g., autoimmune destruction in pernicious </a:t>
            </a:r>
            <a:r>
              <a:rPr lang="en-US" dirty="0" err="1" smtClean="0"/>
              <a:t>anaemia</a:t>
            </a:r>
            <a:r>
              <a:rPr lang="en-US" dirty="0" smtClean="0"/>
              <a:t> or atrophic gastritis) reduces luminal acidity, which stimulates gastrin secretion and prolonged </a:t>
            </a:r>
            <a:r>
              <a:rPr lang="en-US" dirty="0" err="1" smtClean="0"/>
              <a:t>hypergastrinemia</a:t>
            </a:r>
            <a:r>
              <a:rPr lang="en-US" dirty="0" smtClean="0"/>
              <a:t>, culminating in </a:t>
            </a:r>
            <a:r>
              <a:rPr lang="en-US" dirty="0" err="1" smtClean="0"/>
              <a:t>ECL</a:t>
            </a:r>
            <a:r>
              <a:rPr lang="en-US" dirty="0" smtClean="0"/>
              <a:t> cell proliferation through phases of hyperplasia,  dysplasia, and neoplasia.</a:t>
            </a:r>
          </a:p>
          <a:p>
            <a:pPr>
              <a:lnSpc>
                <a:spcPct val="150000"/>
              </a:lnSpc>
            </a:pPr>
            <a:r>
              <a:rPr lang="en-US" dirty="0" smtClean="0"/>
              <a:t>Gastric carcinoids are of increasing clinical concern because they may develop in </a:t>
            </a:r>
            <a:r>
              <a:rPr lang="en-US" dirty="0" err="1" smtClean="0"/>
              <a:t>hypergastrinemic</a:t>
            </a:r>
            <a:r>
              <a:rPr lang="en-US" dirty="0" smtClean="0"/>
              <a:t> states. However, they are difficult to diagnose.</a:t>
            </a:r>
          </a:p>
          <a:p>
            <a:pPr>
              <a:lnSpc>
                <a:spcPct val="150000"/>
              </a:lnSpc>
            </a:pPr>
            <a:r>
              <a:rPr lang="en-US" dirty="0" smtClean="0"/>
              <a:t>Somatostatin receptor scintigraphy is a reasonably sensitive and highly specific imaging modality to localize gastric carcinoids in patients with </a:t>
            </a:r>
            <a:r>
              <a:rPr lang="en-US" dirty="0" err="1" smtClean="0"/>
              <a:t>hypergastrinemic</a:t>
            </a:r>
            <a:r>
              <a:rPr lang="en-US" dirty="0" smtClean="0"/>
              <a:t> states.</a:t>
            </a:r>
            <a:endParaRPr lang="en-US" dirty="0"/>
          </a:p>
        </p:txBody>
      </p:sp>
    </p:spTree>
    <p:extLst>
      <p:ext uri="{BB962C8B-B14F-4D97-AF65-F5344CB8AC3E}">
        <p14:creationId xmlns:p14="http://schemas.microsoft.com/office/powerpoint/2010/main" val="419983234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583142"/>
          </a:xfrm>
        </p:spPr>
        <p:txBody>
          <a:bodyPr>
            <a:noAutofit/>
          </a:bodyPr>
          <a:lstStyle/>
          <a:p>
            <a:pPr algn="ctr"/>
            <a:r>
              <a:rPr lang="en-US" sz="3600" b="1" dirty="0" smtClean="0"/>
              <a:t>Patient </a:t>
            </a:r>
            <a:r>
              <a:rPr lang="sr-Latn-RS" sz="3600" b="1" dirty="0" smtClean="0"/>
              <a:t>3</a:t>
            </a:r>
            <a:endParaRPr lang="en-US" sz="3600" b="1" dirty="0"/>
          </a:p>
        </p:txBody>
      </p:sp>
      <p:sp>
        <p:nvSpPr>
          <p:cNvPr id="3" name="Content Placeholder 2"/>
          <p:cNvSpPr>
            <a:spLocks noGrp="1"/>
          </p:cNvSpPr>
          <p:nvPr>
            <p:ph idx="1"/>
          </p:nvPr>
        </p:nvSpPr>
        <p:spPr>
          <a:xfrm>
            <a:off x="328246" y="1024140"/>
            <a:ext cx="11535508" cy="5587675"/>
          </a:xfrm>
        </p:spPr>
        <p:txBody>
          <a:bodyPr>
            <a:noAutofit/>
          </a:bodyPr>
          <a:lstStyle/>
          <a:p>
            <a:pPr algn="just">
              <a:lnSpc>
                <a:spcPct val="100000"/>
              </a:lnSpc>
              <a:spcBef>
                <a:spcPts val="0"/>
              </a:spcBef>
            </a:pPr>
            <a:r>
              <a:rPr lang="en-US" dirty="0" smtClean="0"/>
              <a:t>Full history: The patient was initially evaluated with abdominal ultrasound at an outside hospital which showed a pancreatic mass. This was followed by endoscopic retrograde cholangiopancreatography(</a:t>
            </a:r>
            <a:r>
              <a:rPr lang="en-US" dirty="0" err="1" smtClean="0"/>
              <a:t>ERCP</a:t>
            </a:r>
            <a:r>
              <a:rPr lang="en-US" dirty="0" smtClean="0"/>
              <a:t>) with endoscopic ultrasound which demonstrated a </a:t>
            </a:r>
            <a:r>
              <a:rPr lang="en-US" dirty="0" err="1" smtClean="0"/>
              <a:t>2.5cm</a:t>
            </a:r>
            <a:r>
              <a:rPr lang="en-US" dirty="0" smtClean="0"/>
              <a:t> x </a:t>
            </a:r>
            <a:r>
              <a:rPr lang="en-US" dirty="0" err="1" smtClean="0"/>
              <a:t>1.7cm</a:t>
            </a:r>
            <a:r>
              <a:rPr lang="en-US" dirty="0" smtClean="0"/>
              <a:t> hypoechoic pancreatic neck mass and a </a:t>
            </a:r>
            <a:r>
              <a:rPr lang="en-US" dirty="0" err="1" smtClean="0"/>
              <a:t>1.1cm</a:t>
            </a:r>
            <a:r>
              <a:rPr lang="en-US" dirty="0" smtClean="0"/>
              <a:t> </a:t>
            </a:r>
            <a:r>
              <a:rPr lang="en-US" dirty="0" err="1" smtClean="0"/>
              <a:t>peripancreatic</a:t>
            </a:r>
            <a:r>
              <a:rPr lang="en-US" dirty="0" smtClean="0"/>
              <a:t> lymph node which were biopsied. </a:t>
            </a:r>
            <a:endParaRPr lang="sr-Latn-RS" dirty="0" smtClean="0"/>
          </a:p>
          <a:p>
            <a:pPr algn="just">
              <a:lnSpc>
                <a:spcPct val="100000"/>
              </a:lnSpc>
              <a:spcBef>
                <a:spcPts val="0"/>
              </a:spcBef>
            </a:pPr>
            <a:r>
              <a:rPr lang="en-US" dirty="0" smtClean="0"/>
              <a:t>The </a:t>
            </a:r>
            <a:r>
              <a:rPr lang="en-US" dirty="0" smtClean="0"/>
              <a:t>cells were atypical and positive for </a:t>
            </a:r>
            <a:r>
              <a:rPr lang="en-US" dirty="0" err="1" smtClean="0"/>
              <a:t>synaptophysin</a:t>
            </a:r>
            <a:r>
              <a:rPr lang="en-US" dirty="0" smtClean="0"/>
              <a:t> consistent with a neuroendocrine tumor. Abdominal CT demonstrated dilatation of the pancreatic duct with pancreatic atrophy, but did not identify a definite mass. </a:t>
            </a:r>
            <a:endParaRPr lang="sr-Latn-RS" dirty="0" smtClean="0"/>
          </a:p>
          <a:p>
            <a:pPr algn="just">
              <a:lnSpc>
                <a:spcPct val="100000"/>
              </a:lnSpc>
              <a:spcBef>
                <a:spcPts val="0"/>
              </a:spcBef>
            </a:pPr>
            <a:r>
              <a:rPr lang="en-US" dirty="0" smtClean="0"/>
              <a:t>Findings</a:t>
            </a:r>
            <a:r>
              <a:rPr lang="en-US" dirty="0" smtClean="0"/>
              <a:t>: CT: Atrophic pancreas with a dilated pancreatic duct. No definite mass.</a:t>
            </a:r>
          </a:p>
          <a:p>
            <a:pPr algn="just">
              <a:lnSpc>
                <a:spcPct val="100000"/>
              </a:lnSpc>
              <a:spcBef>
                <a:spcPts val="0"/>
              </a:spcBef>
            </a:pPr>
            <a:r>
              <a:rPr lang="en-US" dirty="0" err="1" smtClean="0"/>
              <a:t>ERCP</a:t>
            </a:r>
            <a:r>
              <a:rPr lang="en-US" dirty="0" smtClean="0"/>
              <a:t> with endoscopic US (not shown): </a:t>
            </a:r>
            <a:r>
              <a:rPr lang="en-US" dirty="0" err="1" smtClean="0"/>
              <a:t>2.5cm</a:t>
            </a:r>
            <a:r>
              <a:rPr lang="en-US" dirty="0" smtClean="0"/>
              <a:t> x </a:t>
            </a:r>
            <a:r>
              <a:rPr lang="en-US" dirty="0" err="1" smtClean="0"/>
              <a:t>1.7cm</a:t>
            </a:r>
            <a:r>
              <a:rPr lang="en-US" dirty="0" smtClean="0"/>
              <a:t> hypoechoic pancreatic neck mass and a </a:t>
            </a:r>
            <a:r>
              <a:rPr lang="en-US" dirty="0" err="1" smtClean="0"/>
              <a:t>1.1cm</a:t>
            </a:r>
            <a:r>
              <a:rPr lang="en-US" dirty="0" smtClean="0"/>
              <a:t> </a:t>
            </a:r>
            <a:r>
              <a:rPr lang="en-US" dirty="0" err="1" smtClean="0"/>
              <a:t>peripancreatic</a:t>
            </a:r>
            <a:r>
              <a:rPr lang="en-US" dirty="0" smtClean="0"/>
              <a:t> lymph </a:t>
            </a:r>
            <a:r>
              <a:rPr lang="en-US" dirty="0" smtClean="0"/>
              <a:t>node</a:t>
            </a:r>
            <a:endParaRPr lang="en-US" dirty="0" smtClean="0"/>
          </a:p>
        </p:txBody>
      </p:sp>
    </p:spTree>
    <p:extLst>
      <p:ext uri="{BB962C8B-B14F-4D97-AF65-F5344CB8AC3E}">
        <p14:creationId xmlns:p14="http://schemas.microsoft.com/office/powerpoint/2010/main" val="347939023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349</TotalTime>
  <Words>2028</Words>
  <Application>Microsoft Office PowerPoint</Application>
  <PresentationFormat>Widescreen</PresentationFormat>
  <Paragraphs>80</Paragraphs>
  <Slides>22</Slides>
  <Notes>0</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22</vt:i4>
      </vt:variant>
    </vt:vector>
  </HeadingPairs>
  <TitlesOfParts>
    <vt:vector size="28" baseType="lpstr">
      <vt:lpstr>Arial</vt:lpstr>
      <vt:lpstr>Calibri</vt:lpstr>
      <vt:lpstr>Calibri Light</vt:lpstr>
      <vt:lpstr>Office Theme</vt:lpstr>
      <vt:lpstr>1_Office Theme</vt:lpstr>
      <vt:lpstr>2_Office Theme</vt:lpstr>
      <vt:lpstr>PowerPoint Presentation</vt:lpstr>
      <vt:lpstr>Patient 1</vt:lpstr>
      <vt:lpstr>PowerPoint Presentation</vt:lpstr>
      <vt:lpstr>PowerPoint Presentation</vt:lpstr>
      <vt:lpstr>PowerPoint Presentation</vt:lpstr>
      <vt:lpstr>Patient 2</vt:lpstr>
      <vt:lpstr>PowerPoint Presentation</vt:lpstr>
      <vt:lpstr> Teaching Points </vt:lpstr>
      <vt:lpstr>Patient 3</vt:lpstr>
      <vt:lpstr>PowerPoint Presentation</vt:lpstr>
      <vt:lpstr> Discussion: </vt:lpstr>
      <vt:lpstr>PowerPoint Presentation</vt:lpstr>
      <vt:lpstr>Patient 4</vt:lpstr>
      <vt:lpstr>PowerPoint Presentation</vt:lpstr>
      <vt:lpstr>PowerPoint Presentation</vt:lpstr>
      <vt:lpstr>PowerPoint Presentation</vt:lpstr>
      <vt:lpstr>Patient 5</vt:lpstr>
      <vt:lpstr>PowerPoint Presentation</vt:lpstr>
      <vt:lpstr>PowerPoint Presentation</vt:lpstr>
      <vt:lpstr>PowerPoint Presentation</vt:lpstr>
      <vt:lpstr>Patient 7</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Vladimir Vukomanovic</cp:lastModifiedBy>
  <cp:revision>17</cp:revision>
  <dcterms:created xsi:type="dcterms:W3CDTF">2023-11-20T18:35:51Z</dcterms:created>
  <dcterms:modified xsi:type="dcterms:W3CDTF">2023-11-23T10:41:36Z</dcterms:modified>
</cp:coreProperties>
</file>